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odec Pro" panose="020B0604020202020204" charset="0"/>
      <p:regular r:id="rId8"/>
    </p:embeddedFont>
    <p:embeddedFont>
      <p:font typeface="Codec Pro Bold" panose="020B0604020202020204" charset="0"/>
      <p:regular r:id="rId9"/>
    </p:embeddedFont>
    <p:embeddedFont>
      <p:font typeface="Codec Pro Ultra-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708" y="426"/>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DIM DIAGNE" userId="5f89c141feb62ffa" providerId="LiveId" clId="{F11C74B5-3FDA-481B-A7F1-B8AD74A0D73E}"/>
    <pc:docChg chg="custSel modSld">
      <pc:chgData name="KHADIM DIAGNE" userId="5f89c141feb62ffa" providerId="LiveId" clId="{F11C74B5-3FDA-481B-A7F1-B8AD74A0D73E}" dt="2025-11-22T22:15:33.083" v="32" actId="1076"/>
      <pc:docMkLst>
        <pc:docMk/>
      </pc:docMkLst>
      <pc:sldChg chg="delSp modSp mod">
        <pc:chgData name="KHADIM DIAGNE" userId="5f89c141feb62ffa" providerId="LiveId" clId="{F11C74B5-3FDA-481B-A7F1-B8AD74A0D73E}" dt="2025-11-22T22:15:33.083" v="32" actId="1076"/>
        <pc:sldMkLst>
          <pc:docMk/>
          <pc:sldMk cId="0" sldId="256"/>
        </pc:sldMkLst>
        <pc:spChg chg="mod">
          <ac:chgData name="KHADIM DIAGNE" userId="5f89c141feb62ffa" providerId="LiveId" clId="{F11C74B5-3FDA-481B-A7F1-B8AD74A0D73E}" dt="2025-11-22T22:15:33.083" v="32" actId="1076"/>
          <ac:spMkLst>
            <pc:docMk/>
            <pc:sldMk cId="0" sldId="256"/>
            <ac:spMk id="2" creationId="{00000000-0000-0000-0000-000000000000}"/>
          </ac:spMkLst>
        </pc:spChg>
        <pc:spChg chg="del">
          <ac:chgData name="KHADIM DIAGNE" userId="5f89c141feb62ffa" providerId="LiveId" clId="{F11C74B5-3FDA-481B-A7F1-B8AD74A0D73E}" dt="2025-11-22T22:15:22.698" v="30" actId="478"/>
          <ac:spMkLst>
            <pc:docMk/>
            <pc:sldMk cId="0" sldId="256"/>
            <ac:spMk id="3" creationId="{00000000-0000-0000-0000-000000000000}"/>
          </ac:spMkLst>
        </pc:spChg>
        <pc:spChg chg="mod">
          <ac:chgData name="KHADIM DIAGNE" userId="5f89c141feb62ffa" providerId="LiveId" clId="{F11C74B5-3FDA-481B-A7F1-B8AD74A0D73E}" dt="2025-11-22T22:15:18.241" v="29" actId="1076"/>
          <ac:spMkLst>
            <pc:docMk/>
            <pc:sldMk cId="0" sldId="256"/>
            <ac:spMk id="6" creationId="{00000000-0000-0000-0000-000000000000}"/>
          </ac:spMkLst>
        </pc:spChg>
        <pc:spChg chg="mod">
          <ac:chgData name="KHADIM DIAGNE" userId="5f89c141feb62ffa" providerId="LiveId" clId="{F11C74B5-3FDA-481B-A7F1-B8AD74A0D73E}" dt="2025-11-22T22:15:12.579" v="28" actId="1076"/>
          <ac:spMkLst>
            <pc:docMk/>
            <pc:sldMk cId="0" sldId="256"/>
            <ac:spMk id="8" creationId="{00000000-0000-0000-0000-000000000000}"/>
          </ac:spMkLst>
        </pc:spChg>
      </pc:sldChg>
      <pc:sldChg chg="delSp mod">
        <pc:chgData name="KHADIM DIAGNE" userId="5f89c141feb62ffa" providerId="LiveId" clId="{F11C74B5-3FDA-481B-A7F1-B8AD74A0D73E}" dt="2025-11-22T22:14:45.743" v="23" actId="478"/>
        <pc:sldMkLst>
          <pc:docMk/>
          <pc:sldMk cId="0" sldId="257"/>
        </pc:sldMkLst>
        <pc:spChg chg="del">
          <ac:chgData name="KHADIM DIAGNE" userId="5f89c141feb62ffa" providerId="LiveId" clId="{F11C74B5-3FDA-481B-A7F1-B8AD74A0D73E}" dt="2025-11-22T22:14:45.743" v="23" actId="478"/>
          <ac:spMkLst>
            <pc:docMk/>
            <pc:sldMk cId="0" sldId="257"/>
            <ac:spMk id="24" creationId="{00000000-0000-0000-0000-000000000000}"/>
          </ac:spMkLst>
        </pc:spChg>
        <pc:spChg chg="del">
          <ac:chgData name="KHADIM DIAGNE" userId="5f89c141feb62ffa" providerId="LiveId" clId="{F11C74B5-3FDA-481B-A7F1-B8AD74A0D73E}" dt="2025-11-22T22:14:43.525" v="22" actId="478"/>
          <ac:spMkLst>
            <pc:docMk/>
            <pc:sldMk cId="0" sldId="257"/>
            <ac:spMk id="25" creationId="{00000000-0000-0000-0000-000000000000}"/>
          </ac:spMkLst>
        </pc:spChg>
      </pc:sldChg>
      <pc:sldChg chg="delSp modSp mod">
        <pc:chgData name="KHADIM DIAGNE" userId="5f89c141feb62ffa" providerId="LiveId" clId="{F11C74B5-3FDA-481B-A7F1-B8AD74A0D73E}" dt="2025-11-22T22:14:37.014" v="21" actId="14100"/>
        <pc:sldMkLst>
          <pc:docMk/>
          <pc:sldMk cId="0" sldId="258"/>
        </pc:sldMkLst>
        <pc:spChg chg="mod">
          <ac:chgData name="KHADIM DIAGNE" userId="5f89c141feb62ffa" providerId="LiveId" clId="{F11C74B5-3FDA-481B-A7F1-B8AD74A0D73E}" dt="2025-11-22T22:14:21.565" v="19" actId="1076"/>
          <ac:spMkLst>
            <pc:docMk/>
            <pc:sldMk cId="0" sldId="258"/>
            <ac:spMk id="2" creationId="{00000000-0000-0000-0000-000000000000}"/>
          </ac:spMkLst>
        </pc:spChg>
        <pc:spChg chg="del">
          <ac:chgData name="KHADIM DIAGNE" userId="5f89c141feb62ffa" providerId="LiveId" clId="{F11C74B5-3FDA-481B-A7F1-B8AD74A0D73E}" dt="2025-11-22T22:14:14.348" v="18" actId="478"/>
          <ac:spMkLst>
            <pc:docMk/>
            <pc:sldMk cId="0" sldId="258"/>
            <ac:spMk id="5" creationId="{00000000-0000-0000-0000-000000000000}"/>
          </ac:spMkLst>
        </pc:spChg>
        <pc:spChg chg="mod">
          <ac:chgData name="KHADIM DIAGNE" userId="5f89c141feb62ffa" providerId="LiveId" clId="{F11C74B5-3FDA-481B-A7F1-B8AD74A0D73E}" dt="2025-11-22T22:14:37.014" v="21" actId="14100"/>
          <ac:spMkLst>
            <pc:docMk/>
            <pc:sldMk cId="0" sldId="258"/>
            <ac:spMk id="6" creationId="{00000000-0000-0000-0000-000000000000}"/>
          </ac:spMkLst>
        </pc:spChg>
        <pc:spChg chg="mod">
          <ac:chgData name="KHADIM DIAGNE" userId="5f89c141feb62ffa" providerId="LiveId" clId="{F11C74B5-3FDA-481B-A7F1-B8AD74A0D73E}" dt="2025-11-22T22:14:30.110" v="20" actId="1076"/>
          <ac:spMkLst>
            <pc:docMk/>
            <pc:sldMk cId="0" sldId="258"/>
            <ac:spMk id="7" creationId="{00000000-0000-0000-0000-000000000000}"/>
          </ac:spMkLst>
        </pc:spChg>
      </pc:sldChg>
      <pc:sldChg chg="modSp mod">
        <pc:chgData name="KHADIM DIAGNE" userId="5f89c141feb62ffa" providerId="LiveId" clId="{F11C74B5-3FDA-481B-A7F1-B8AD74A0D73E}" dt="2025-11-22T22:14:07.038" v="17" actId="14100"/>
        <pc:sldMkLst>
          <pc:docMk/>
          <pc:sldMk cId="0" sldId="259"/>
        </pc:sldMkLst>
        <pc:spChg chg="mod">
          <ac:chgData name="KHADIM DIAGNE" userId="5f89c141feb62ffa" providerId="LiveId" clId="{F11C74B5-3FDA-481B-A7F1-B8AD74A0D73E}" dt="2025-11-22T22:14:07.038" v="17" actId="14100"/>
          <ac:spMkLst>
            <pc:docMk/>
            <pc:sldMk cId="0" sldId="259"/>
            <ac:spMk id="7" creationId="{00000000-0000-0000-0000-000000000000}"/>
          </ac:spMkLst>
        </pc:spChg>
      </pc:sldChg>
      <pc:sldChg chg="delSp mod">
        <pc:chgData name="KHADIM DIAGNE" userId="5f89c141feb62ffa" providerId="LiveId" clId="{F11C74B5-3FDA-481B-A7F1-B8AD74A0D73E}" dt="2025-11-22T22:13:42.049" v="13" actId="478"/>
        <pc:sldMkLst>
          <pc:docMk/>
          <pc:sldMk cId="0" sldId="260"/>
        </pc:sldMkLst>
        <pc:spChg chg="del">
          <ac:chgData name="KHADIM DIAGNE" userId="5f89c141feb62ffa" providerId="LiveId" clId="{F11C74B5-3FDA-481B-A7F1-B8AD74A0D73E}" dt="2025-11-22T22:13:42.049" v="13" actId="478"/>
          <ac:spMkLst>
            <pc:docMk/>
            <pc:sldMk cId="0" sldId="260"/>
            <ac:spMk id="12" creationId="{00000000-0000-0000-0000-000000000000}"/>
          </ac:spMkLst>
        </pc:spChg>
        <pc:spChg chg="del">
          <ac:chgData name="KHADIM DIAGNE" userId="5f89c141feb62ffa" providerId="LiveId" clId="{F11C74B5-3FDA-481B-A7F1-B8AD74A0D73E}" dt="2025-11-22T22:13:38.198" v="12" actId="478"/>
          <ac:spMkLst>
            <pc:docMk/>
            <pc:sldMk cId="0" sldId="260"/>
            <ac:spMk id="16" creationId="{00000000-0000-0000-0000-000000000000}"/>
          </ac:spMkLst>
        </pc:spChg>
        <pc:spChg chg="del">
          <ac:chgData name="KHADIM DIAGNE" userId="5f89c141feb62ffa" providerId="LiveId" clId="{F11C74B5-3FDA-481B-A7F1-B8AD74A0D73E}" dt="2025-11-22T22:13:29.977" v="10" actId="478"/>
          <ac:spMkLst>
            <pc:docMk/>
            <pc:sldMk cId="0" sldId="260"/>
            <ac:spMk id="17" creationId="{00000000-0000-0000-0000-000000000000}"/>
          </ac:spMkLst>
        </pc:spChg>
        <pc:spChg chg="del">
          <ac:chgData name="KHADIM DIAGNE" userId="5f89c141feb62ffa" providerId="LiveId" clId="{F11C74B5-3FDA-481B-A7F1-B8AD74A0D73E}" dt="2025-11-22T22:13:32.169" v="11" actId="478"/>
          <ac:spMkLst>
            <pc:docMk/>
            <pc:sldMk cId="0" sldId="260"/>
            <ac:spMk id="18" creationId="{00000000-0000-0000-0000-000000000000}"/>
          </ac:spMkLst>
        </pc:spChg>
      </pc:sldChg>
      <pc:sldChg chg="delSp modSp mod">
        <pc:chgData name="KHADIM DIAGNE" userId="5f89c141feb62ffa" providerId="LiveId" clId="{F11C74B5-3FDA-481B-A7F1-B8AD74A0D73E}" dt="2025-11-22T22:13:52.401" v="15" actId="478"/>
        <pc:sldMkLst>
          <pc:docMk/>
          <pc:sldMk cId="0" sldId="261"/>
        </pc:sldMkLst>
        <pc:spChg chg="del mod">
          <ac:chgData name="KHADIM DIAGNE" userId="5f89c141feb62ffa" providerId="LiveId" clId="{F11C74B5-3FDA-481B-A7F1-B8AD74A0D73E}" dt="2025-11-22T22:13:50.102" v="14" actId="478"/>
          <ac:spMkLst>
            <pc:docMk/>
            <pc:sldMk cId="0" sldId="261"/>
            <ac:spMk id="6" creationId="{00000000-0000-0000-0000-000000000000}"/>
          </ac:spMkLst>
        </pc:spChg>
        <pc:spChg chg="del mod">
          <ac:chgData name="KHADIM DIAGNE" userId="5f89c141feb62ffa" providerId="LiveId" clId="{F11C74B5-3FDA-481B-A7F1-B8AD74A0D73E}" dt="2025-11-22T22:13:52.401" v="15" actId="478"/>
          <ac:spMkLst>
            <pc:docMk/>
            <pc:sldMk cId="0" sldId="261"/>
            <ac:spMk id="8" creationId="{00000000-0000-0000-0000-000000000000}"/>
          </ac:spMkLst>
        </pc:spChg>
        <pc:spChg chg="mod">
          <ac:chgData name="KHADIM DIAGNE" userId="5f89c141feb62ffa" providerId="LiveId" clId="{F11C74B5-3FDA-481B-A7F1-B8AD74A0D73E}" dt="2025-11-22T22:13:15.659" v="9" actId="14100"/>
          <ac:spMkLst>
            <pc:docMk/>
            <pc:sldMk cId="0" sldId="261"/>
            <ac:spMk id="9"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svg"/><Relationship Id="rId19" Type="http://schemas.openxmlformats.org/officeDocument/2006/relationships/image" Target="../media/image22.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49" y="-15339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4480464" y="2347135"/>
            <a:ext cx="9810843" cy="2243451"/>
          </a:xfrm>
          <a:prstGeom prst="rect">
            <a:avLst/>
          </a:prstGeom>
        </p:spPr>
        <p:txBody>
          <a:bodyPr lIns="0" tIns="0" rIns="0" bIns="0" rtlCol="0" anchor="t">
            <a:spAutoFit/>
          </a:bodyPr>
          <a:lstStyle/>
          <a:p>
            <a:pPr algn="ctr">
              <a:lnSpc>
                <a:spcPts val="8645"/>
              </a:lnSpc>
              <a:spcBef>
                <a:spcPct val="0"/>
              </a:spcBef>
            </a:pPr>
            <a:r>
              <a:rPr lang="en-US" sz="6175" b="1">
                <a:gradFill>
                  <a:gsLst>
                    <a:gs pos="0">
                      <a:srgbClr val="7B2D9F">
                        <a:alpha val="100000"/>
                      </a:srgbClr>
                    </a:gs>
                    <a:gs pos="100000">
                      <a:srgbClr val="FDD82E">
                        <a:alpha val="100000"/>
                      </a:srgbClr>
                    </a:gs>
                  </a:gsLst>
                  <a:lin ang="5400000"/>
                </a:gradFill>
                <a:latin typeface="Codec Pro Bold"/>
                <a:ea typeface="Codec Pro Bold"/>
                <a:cs typeface="Codec Pro Bold"/>
                <a:sym typeface="Codec Pro Bold"/>
              </a:rPr>
              <a:t>Architecture et Planification du Site Web</a:t>
            </a:r>
          </a:p>
        </p:txBody>
      </p:sp>
      <p:sp>
        <p:nvSpPr>
          <p:cNvPr id="5" name="TextBox 5"/>
          <p:cNvSpPr txBox="1"/>
          <p:nvPr/>
        </p:nvSpPr>
        <p:spPr>
          <a:xfrm>
            <a:off x="4772188" y="4817201"/>
            <a:ext cx="8781723" cy="810261"/>
          </a:xfrm>
          <a:prstGeom prst="rect">
            <a:avLst/>
          </a:prstGeom>
        </p:spPr>
        <p:txBody>
          <a:bodyPr lIns="0" tIns="0" rIns="0" bIns="0" rtlCol="0" anchor="t">
            <a:spAutoFit/>
          </a:bodyPr>
          <a:lstStyle/>
          <a:p>
            <a:pPr algn="ctr">
              <a:lnSpc>
                <a:spcPts val="6002"/>
              </a:lnSpc>
              <a:spcBef>
                <a:spcPct val="0"/>
              </a:spcBef>
            </a:pPr>
            <a:r>
              <a:rPr lang="en-US" sz="4287" b="1">
                <a:gradFill>
                  <a:gsLst>
                    <a:gs pos="0">
                      <a:srgbClr val="000000">
                        <a:alpha val="100000"/>
                      </a:srgbClr>
                    </a:gs>
                    <a:gs pos="100000">
                      <a:srgbClr val="FFFFFF">
                        <a:alpha val="100000"/>
                      </a:srgbClr>
                    </a:gs>
                  </a:gsLst>
                  <a:lin ang="0"/>
                </a:gradFill>
                <a:latin typeface="Codec Pro Ultra-Bold"/>
                <a:ea typeface="Codec Pro Ultra-Bold"/>
                <a:cs typeface="Codec Pro Ultra-Bold"/>
                <a:sym typeface="Codec Pro Ultra-Bold"/>
              </a:rPr>
              <a:t>PROJET_PORTFOLIO-2025-2026</a:t>
            </a:r>
          </a:p>
        </p:txBody>
      </p:sp>
      <p:sp>
        <p:nvSpPr>
          <p:cNvPr id="6" name="Freeform 6"/>
          <p:cNvSpPr/>
          <p:nvPr/>
        </p:nvSpPr>
        <p:spPr>
          <a:xfrm>
            <a:off x="-533400" y="3905036"/>
            <a:ext cx="6897281" cy="7322778"/>
          </a:xfrm>
          <a:custGeom>
            <a:avLst/>
            <a:gdLst/>
            <a:ahLst/>
            <a:cxnLst/>
            <a:rect l="l" t="t" r="r" b="b"/>
            <a:pathLst>
              <a:path w="7323792" h="8229600">
                <a:moveTo>
                  <a:pt x="0" y="0"/>
                </a:moveTo>
                <a:lnTo>
                  <a:pt x="7323791" y="0"/>
                </a:lnTo>
                <a:lnTo>
                  <a:pt x="7323791" y="8229600"/>
                </a:lnTo>
                <a:lnTo>
                  <a:pt x="0" y="8229600"/>
                </a:lnTo>
                <a:lnTo>
                  <a:pt x="0" y="0"/>
                </a:lnTo>
                <a:close/>
              </a:path>
            </a:pathLst>
          </a:custGeom>
          <a:blipFill>
            <a:blip r:embed="rId3"/>
            <a:stretch>
              <a:fillRect/>
            </a:stretch>
          </a:blipFill>
        </p:spPr>
        <p:txBody>
          <a:bodyPr/>
          <a:lstStyle/>
          <a:p>
            <a:endParaRPr lang="fr-FR" dirty="0"/>
          </a:p>
        </p:txBody>
      </p:sp>
      <p:sp>
        <p:nvSpPr>
          <p:cNvPr id="7" name="Freeform 7"/>
          <p:cNvSpPr/>
          <p:nvPr/>
        </p:nvSpPr>
        <p:spPr>
          <a:xfrm>
            <a:off x="13301758" y="-2155399"/>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104338" y="709434"/>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9" name="Freeform 9"/>
          <p:cNvSpPr/>
          <p:nvPr/>
        </p:nvSpPr>
        <p:spPr>
          <a:xfrm>
            <a:off x="5293520" y="8722391"/>
            <a:ext cx="355538" cy="355538"/>
          </a:xfrm>
          <a:custGeom>
            <a:avLst/>
            <a:gdLst/>
            <a:ahLst/>
            <a:cxnLst/>
            <a:rect l="l" t="t" r="r" b="b"/>
            <a:pathLst>
              <a:path w="355538" h="355538">
                <a:moveTo>
                  <a:pt x="0" y="0"/>
                </a:moveTo>
                <a:lnTo>
                  <a:pt x="355539" y="0"/>
                </a:lnTo>
                <a:lnTo>
                  <a:pt x="355539" y="355538"/>
                </a:lnTo>
                <a:lnTo>
                  <a:pt x="0" y="355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0" name="TextBox 10"/>
          <p:cNvSpPr txBox="1"/>
          <p:nvPr/>
        </p:nvSpPr>
        <p:spPr>
          <a:xfrm>
            <a:off x="5477696" y="8680304"/>
            <a:ext cx="8454503" cy="428500"/>
          </a:xfrm>
          <a:prstGeom prst="rect">
            <a:avLst/>
          </a:prstGeom>
        </p:spPr>
        <p:txBody>
          <a:bodyPr lIns="0" tIns="0" rIns="0" bIns="0" rtlCol="0" anchor="t">
            <a:spAutoFit/>
          </a:bodyPr>
          <a:lstStyle/>
          <a:p>
            <a:pPr algn="ctr">
              <a:lnSpc>
                <a:spcPts val="3156"/>
              </a:lnSpc>
              <a:spcBef>
                <a:spcPct val="0"/>
              </a:spcBef>
            </a:pPr>
            <a:r>
              <a:rPr lang="en-US" sz="2254">
                <a:gradFill>
                  <a:gsLst>
                    <a:gs pos="0">
                      <a:srgbClr val="89D957">
                        <a:alpha val="100000"/>
                      </a:srgbClr>
                    </a:gs>
                    <a:gs pos="100000">
                      <a:srgbClr val="C9E265">
                        <a:alpha val="100000"/>
                      </a:srgbClr>
                    </a:gs>
                  </a:gsLst>
                  <a:lin ang="0"/>
                </a:gradFill>
                <a:latin typeface="Codec Pro"/>
                <a:ea typeface="Codec Pro"/>
                <a:cs typeface="Codec Pro"/>
                <a:sym typeface="Codec Pro"/>
              </a:rPr>
              <a:t>Conception de l’interface du projet et de l'expérience web</a:t>
            </a:r>
          </a:p>
        </p:txBody>
      </p:sp>
      <p:sp>
        <p:nvSpPr>
          <p:cNvPr id="11" name="TextBox 11"/>
          <p:cNvSpPr txBox="1"/>
          <p:nvPr/>
        </p:nvSpPr>
        <p:spPr>
          <a:xfrm>
            <a:off x="13932200" y="8322164"/>
            <a:ext cx="3327100" cy="443865"/>
          </a:xfrm>
          <a:prstGeom prst="rect">
            <a:avLst/>
          </a:prstGeom>
        </p:spPr>
        <p:txBody>
          <a:bodyPr lIns="0" tIns="0" rIns="0" bIns="0" rtlCol="0" anchor="t">
            <a:spAutoFit/>
          </a:bodyPr>
          <a:lstStyle/>
          <a:p>
            <a:pPr algn="r">
              <a:lnSpc>
                <a:spcPts val="3359"/>
              </a:lnSpc>
              <a:spcBef>
                <a:spcPct val="0"/>
              </a:spcBef>
            </a:pPr>
            <a:r>
              <a:rPr lang="en-US" sz="2400" b="1">
                <a:solidFill>
                  <a:srgbClr val="FF7AE6"/>
                </a:solidFill>
                <a:latin typeface="Codec Pro Bold"/>
                <a:ea typeface="Codec Pro Bold"/>
                <a:cs typeface="Codec Pro Bold"/>
                <a:sym typeface="Codec Pro Bold"/>
              </a:rPr>
              <a:t>Présenté Par:</a:t>
            </a:r>
          </a:p>
        </p:txBody>
      </p:sp>
      <p:sp>
        <p:nvSpPr>
          <p:cNvPr id="12" name="TextBox 12"/>
          <p:cNvSpPr txBox="1"/>
          <p:nvPr/>
        </p:nvSpPr>
        <p:spPr>
          <a:xfrm>
            <a:off x="13932200" y="8814435"/>
            <a:ext cx="3327100" cy="443865"/>
          </a:xfrm>
          <a:prstGeom prst="rect">
            <a:avLst/>
          </a:prstGeom>
        </p:spPr>
        <p:txBody>
          <a:bodyPr lIns="0" tIns="0" rIns="0" bIns="0" rtlCol="0" anchor="t">
            <a:spAutoFit/>
          </a:bodyPr>
          <a:lstStyle/>
          <a:p>
            <a:pPr algn="r">
              <a:lnSpc>
                <a:spcPts val="3359"/>
              </a:lnSpc>
              <a:spcBef>
                <a:spcPct val="0"/>
              </a:spcBef>
            </a:pPr>
            <a:r>
              <a:rPr lang="en-US" sz="2400" spc="-48">
                <a:solidFill>
                  <a:srgbClr val="FFFFFF"/>
                </a:solidFill>
                <a:latin typeface="Codec Pro"/>
                <a:ea typeface="Codec Pro"/>
                <a:cs typeface="Codec Pro"/>
                <a:sym typeface="Codec Pro"/>
              </a:rPr>
              <a:t>Khadim Diagne</a:t>
            </a:r>
          </a:p>
        </p:txBody>
      </p:sp>
      <p:sp>
        <p:nvSpPr>
          <p:cNvPr id="13" name="Freeform 13"/>
          <p:cNvSpPr/>
          <p:nvPr/>
        </p:nvSpPr>
        <p:spPr>
          <a:xfrm>
            <a:off x="13754431" y="8759647"/>
            <a:ext cx="355538" cy="355538"/>
          </a:xfrm>
          <a:custGeom>
            <a:avLst/>
            <a:gdLst/>
            <a:ahLst/>
            <a:cxnLst/>
            <a:rect l="l" t="t" r="r" b="b"/>
            <a:pathLst>
              <a:path w="355538" h="355538">
                <a:moveTo>
                  <a:pt x="0" y="0"/>
                </a:moveTo>
                <a:lnTo>
                  <a:pt x="355538" y="0"/>
                </a:lnTo>
                <a:lnTo>
                  <a:pt x="355538" y="355539"/>
                </a:lnTo>
                <a:lnTo>
                  <a:pt x="0" y="3555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1028700" y="4522279"/>
            <a:ext cx="3032093" cy="3304111"/>
            <a:chOff x="0" y="0"/>
            <a:chExt cx="798576" cy="870219"/>
          </a:xfrm>
        </p:grpSpPr>
        <p:sp>
          <p:nvSpPr>
            <p:cNvPr id="4" name="Freeform 4"/>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5" name="TextBox 5"/>
            <p:cNvSpPr txBox="1"/>
            <p:nvPr/>
          </p:nvSpPr>
          <p:spPr>
            <a:xfrm>
              <a:off x="0" y="-95250"/>
              <a:ext cx="798576" cy="965469"/>
            </a:xfrm>
            <a:prstGeom prst="rect">
              <a:avLst/>
            </a:prstGeom>
          </p:spPr>
          <p:txBody>
            <a:bodyPr lIns="50800" tIns="50800" rIns="50800" bIns="50800" rtlCol="0" anchor="ctr"/>
            <a:lstStyle/>
            <a:p>
              <a:pPr algn="ctr">
                <a:lnSpc>
                  <a:spcPts val="3422"/>
                </a:lnSpc>
              </a:pPr>
              <a:endParaRPr/>
            </a:p>
          </p:txBody>
        </p:sp>
      </p:grpSp>
      <p:grpSp>
        <p:nvGrpSpPr>
          <p:cNvPr id="6" name="Group 6"/>
          <p:cNvGrpSpPr/>
          <p:nvPr/>
        </p:nvGrpSpPr>
        <p:grpSpPr>
          <a:xfrm>
            <a:off x="4328327" y="4522279"/>
            <a:ext cx="3032093" cy="3304111"/>
            <a:chOff x="0" y="0"/>
            <a:chExt cx="798576" cy="870219"/>
          </a:xfrm>
        </p:grpSpPr>
        <p:sp>
          <p:nvSpPr>
            <p:cNvPr id="7" name="Freeform 7"/>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8" name="TextBox 8"/>
            <p:cNvSpPr txBox="1"/>
            <p:nvPr/>
          </p:nvSpPr>
          <p:spPr>
            <a:xfrm>
              <a:off x="0" y="-95250"/>
              <a:ext cx="798576" cy="965469"/>
            </a:xfrm>
            <a:prstGeom prst="rect">
              <a:avLst/>
            </a:prstGeom>
          </p:spPr>
          <p:txBody>
            <a:bodyPr lIns="50800" tIns="50800" rIns="50800" bIns="50800" rtlCol="0" anchor="ctr"/>
            <a:lstStyle/>
            <a:p>
              <a:pPr algn="ctr">
                <a:lnSpc>
                  <a:spcPts val="3422"/>
                </a:lnSpc>
              </a:pPr>
              <a:endParaRPr/>
            </a:p>
          </p:txBody>
        </p:sp>
      </p:grpSp>
      <p:grpSp>
        <p:nvGrpSpPr>
          <p:cNvPr id="9" name="Group 9"/>
          <p:cNvGrpSpPr/>
          <p:nvPr/>
        </p:nvGrpSpPr>
        <p:grpSpPr>
          <a:xfrm>
            <a:off x="7627953" y="4522279"/>
            <a:ext cx="3032093" cy="3304111"/>
            <a:chOff x="0" y="0"/>
            <a:chExt cx="798576" cy="870219"/>
          </a:xfrm>
        </p:grpSpPr>
        <p:sp>
          <p:nvSpPr>
            <p:cNvPr id="10" name="Freeform 10"/>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11" name="TextBox 11"/>
            <p:cNvSpPr txBox="1"/>
            <p:nvPr/>
          </p:nvSpPr>
          <p:spPr>
            <a:xfrm>
              <a:off x="0" y="-95250"/>
              <a:ext cx="798576" cy="965469"/>
            </a:xfrm>
            <a:prstGeom prst="rect">
              <a:avLst/>
            </a:prstGeom>
          </p:spPr>
          <p:txBody>
            <a:bodyPr lIns="50800" tIns="50800" rIns="50800" bIns="50800" rtlCol="0" anchor="ctr"/>
            <a:lstStyle/>
            <a:p>
              <a:pPr algn="ctr">
                <a:lnSpc>
                  <a:spcPts val="3422"/>
                </a:lnSpc>
              </a:pPr>
              <a:endParaRPr/>
            </a:p>
          </p:txBody>
        </p:sp>
      </p:grpSp>
      <p:grpSp>
        <p:nvGrpSpPr>
          <p:cNvPr id="12" name="Group 12"/>
          <p:cNvGrpSpPr/>
          <p:nvPr/>
        </p:nvGrpSpPr>
        <p:grpSpPr>
          <a:xfrm>
            <a:off x="10927580" y="4522279"/>
            <a:ext cx="3032093" cy="3304111"/>
            <a:chOff x="0" y="0"/>
            <a:chExt cx="798576" cy="870219"/>
          </a:xfrm>
        </p:grpSpPr>
        <p:sp>
          <p:nvSpPr>
            <p:cNvPr id="13" name="Freeform 13"/>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14" name="TextBox 14"/>
            <p:cNvSpPr txBox="1"/>
            <p:nvPr/>
          </p:nvSpPr>
          <p:spPr>
            <a:xfrm>
              <a:off x="0" y="-95250"/>
              <a:ext cx="798576" cy="965469"/>
            </a:xfrm>
            <a:prstGeom prst="rect">
              <a:avLst/>
            </a:prstGeom>
          </p:spPr>
          <p:txBody>
            <a:bodyPr lIns="50800" tIns="50800" rIns="50800" bIns="50800" rtlCol="0" anchor="ctr"/>
            <a:lstStyle/>
            <a:p>
              <a:pPr algn="ctr">
                <a:lnSpc>
                  <a:spcPts val="3422"/>
                </a:lnSpc>
              </a:pPr>
              <a:endParaRPr/>
            </a:p>
          </p:txBody>
        </p:sp>
      </p:grpSp>
      <p:grpSp>
        <p:nvGrpSpPr>
          <p:cNvPr id="15" name="Group 15"/>
          <p:cNvGrpSpPr/>
          <p:nvPr/>
        </p:nvGrpSpPr>
        <p:grpSpPr>
          <a:xfrm>
            <a:off x="14227207" y="4522279"/>
            <a:ext cx="3032093" cy="3304111"/>
            <a:chOff x="0" y="0"/>
            <a:chExt cx="798576" cy="870219"/>
          </a:xfrm>
        </p:grpSpPr>
        <p:sp>
          <p:nvSpPr>
            <p:cNvPr id="16" name="Freeform 16"/>
            <p:cNvSpPr/>
            <p:nvPr/>
          </p:nvSpPr>
          <p:spPr>
            <a:xfrm>
              <a:off x="0" y="0"/>
              <a:ext cx="798576" cy="870218"/>
            </a:xfrm>
            <a:custGeom>
              <a:avLst/>
              <a:gdLst/>
              <a:ahLst/>
              <a:cxnLst/>
              <a:rect l="l" t="t" r="r" b="b"/>
              <a:pathLst>
                <a:path w="798576" h="870218">
                  <a:moveTo>
                    <a:pt x="130220" y="0"/>
                  </a:moveTo>
                  <a:lnTo>
                    <a:pt x="668356" y="0"/>
                  </a:lnTo>
                  <a:cubicBezTo>
                    <a:pt x="740275" y="0"/>
                    <a:pt x="798576" y="58301"/>
                    <a:pt x="798576" y="130220"/>
                  </a:cubicBezTo>
                  <a:lnTo>
                    <a:pt x="798576" y="739999"/>
                  </a:lnTo>
                  <a:cubicBezTo>
                    <a:pt x="798576" y="811917"/>
                    <a:pt x="740275" y="870218"/>
                    <a:pt x="668356" y="870218"/>
                  </a:cubicBezTo>
                  <a:lnTo>
                    <a:pt x="130220" y="870218"/>
                  </a:lnTo>
                  <a:cubicBezTo>
                    <a:pt x="58301" y="870218"/>
                    <a:pt x="0" y="811917"/>
                    <a:pt x="0" y="739999"/>
                  </a:cubicBezTo>
                  <a:lnTo>
                    <a:pt x="0" y="130220"/>
                  </a:lnTo>
                  <a:cubicBezTo>
                    <a:pt x="0" y="58301"/>
                    <a:pt x="58301" y="0"/>
                    <a:pt x="130220"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17" name="TextBox 17"/>
            <p:cNvSpPr txBox="1"/>
            <p:nvPr/>
          </p:nvSpPr>
          <p:spPr>
            <a:xfrm>
              <a:off x="0" y="-95250"/>
              <a:ext cx="798576" cy="965469"/>
            </a:xfrm>
            <a:prstGeom prst="rect">
              <a:avLst/>
            </a:prstGeom>
          </p:spPr>
          <p:txBody>
            <a:bodyPr lIns="50800" tIns="50800" rIns="50800" bIns="50800" rtlCol="0" anchor="ctr"/>
            <a:lstStyle/>
            <a:p>
              <a:pPr algn="ctr">
                <a:lnSpc>
                  <a:spcPts val="3422"/>
                </a:lnSpc>
              </a:pPr>
              <a:endParaRPr/>
            </a:p>
          </p:txBody>
        </p:sp>
      </p:grpSp>
      <p:sp>
        <p:nvSpPr>
          <p:cNvPr id="18" name="Freeform 18"/>
          <p:cNvSpPr/>
          <p:nvPr/>
        </p:nvSpPr>
        <p:spPr>
          <a:xfrm>
            <a:off x="2061908" y="4152206"/>
            <a:ext cx="837668" cy="837668"/>
          </a:xfrm>
          <a:custGeom>
            <a:avLst/>
            <a:gdLst/>
            <a:ahLst/>
            <a:cxnLst/>
            <a:rect l="l" t="t" r="r" b="b"/>
            <a:pathLst>
              <a:path w="837668" h="837668">
                <a:moveTo>
                  <a:pt x="0" y="0"/>
                </a:moveTo>
                <a:lnTo>
                  <a:pt x="837669" y="0"/>
                </a:lnTo>
                <a:lnTo>
                  <a:pt x="837669" y="837668"/>
                </a:lnTo>
                <a:lnTo>
                  <a:pt x="0" y="837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9" name="Freeform 19"/>
          <p:cNvSpPr/>
          <p:nvPr/>
        </p:nvSpPr>
        <p:spPr>
          <a:xfrm>
            <a:off x="5424256" y="4198622"/>
            <a:ext cx="840234" cy="743607"/>
          </a:xfrm>
          <a:custGeom>
            <a:avLst/>
            <a:gdLst/>
            <a:ahLst/>
            <a:cxnLst/>
            <a:rect l="l" t="t" r="r" b="b"/>
            <a:pathLst>
              <a:path w="840234" h="743607">
                <a:moveTo>
                  <a:pt x="0" y="0"/>
                </a:moveTo>
                <a:lnTo>
                  <a:pt x="840234" y="0"/>
                </a:lnTo>
                <a:lnTo>
                  <a:pt x="840234" y="743607"/>
                </a:lnTo>
                <a:lnTo>
                  <a:pt x="0" y="743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0" name="Freeform 20"/>
          <p:cNvSpPr/>
          <p:nvPr/>
        </p:nvSpPr>
        <p:spPr>
          <a:xfrm>
            <a:off x="12022122" y="4213127"/>
            <a:ext cx="741594" cy="618304"/>
          </a:xfrm>
          <a:custGeom>
            <a:avLst/>
            <a:gdLst/>
            <a:ahLst/>
            <a:cxnLst/>
            <a:rect l="l" t="t" r="r" b="b"/>
            <a:pathLst>
              <a:path w="741594" h="618304">
                <a:moveTo>
                  <a:pt x="0" y="0"/>
                </a:moveTo>
                <a:lnTo>
                  <a:pt x="741594" y="0"/>
                </a:lnTo>
                <a:lnTo>
                  <a:pt x="741594" y="618304"/>
                </a:lnTo>
                <a:lnTo>
                  <a:pt x="0" y="618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1" name="Freeform 21"/>
          <p:cNvSpPr/>
          <p:nvPr/>
        </p:nvSpPr>
        <p:spPr>
          <a:xfrm>
            <a:off x="8798154" y="4190244"/>
            <a:ext cx="700676" cy="799630"/>
          </a:xfrm>
          <a:custGeom>
            <a:avLst/>
            <a:gdLst/>
            <a:ahLst/>
            <a:cxnLst/>
            <a:rect l="l" t="t" r="r" b="b"/>
            <a:pathLst>
              <a:path w="700676" h="799630">
                <a:moveTo>
                  <a:pt x="0" y="0"/>
                </a:moveTo>
                <a:lnTo>
                  <a:pt x="700676" y="0"/>
                </a:lnTo>
                <a:lnTo>
                  <a:pt x="700676" y="799630"/>
                </a:lnTo>
                <a:lnTo>
                  <a:pt x="0" y="799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22" name="Freeform 22"/>
          <p:cNvSpPr/>
          <p:nvPr/>
        </p:nvSpPr>
        <p:spPr>
          <a:xfrm>
            <a:off x="15281253" y="4044759"/>
            <a:ext cx="924001" cy="955039"/>
          </a:xfrm>
          <a:custGeom>
            <a:avLst/>
            <a:gdLst/>
            <a:ahLst/>
            <a:cxnLst/>
            <a:rect l="l" t="t" r="r" b="b"/>
            <a:pathLst>
              <a:path w="924001" h="955039">
                <a:moveTo>
                  <a:pt x="0" y="0"/>
                </a:moveTo>
                <a:lnTo>
                  <a:pt x="924001" y="0"/>
                </a:lnTo>
                <a:lnTo>
                  <a:pt x="924001" y="955040"/>
                </a:lnTo>
                <a:lnTo>
                  <a:pt x="0" y="9550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23" name="TextBox 23"/>
          <p:cNvSpPr txBox="1"/>
          <p:nvPr/>
        </p:nvSpPr>
        <p:spPr>
          <a:xfrm>
            <a:off x="-378281" y="2082498"/>
            <a:ext cx="11605075" cy="1545833"/>
          </a:xfrm>
          <a:prstGeom prst="rect">
            <a:avLst/>
          </a:prstGeom>
        </p:spPr>
        <p:txBody>
          <a:bodyPr lIns="0" tIns="0" rIns="0" bIns="0" rtlCol="0" anchor="t">
            <a:spAutoFit/>
          </a:bodyPr>
          <a:lstStyle/>
          <a:p>
            <a:pPr algn="r">
              <a:lnSpc>
                <a:spcPts val="8629"/>
              </a:lnSpc>
            </a:pPr>
            <a:r>
              <a:rPr lang="en-US" sz="8064" b="1">
                <a:gradFill>
                  <a:gsLst>
                    <a:gs pos="0">
                      <a:srgbClr val="7B2D9F">
                        <a:alpha val="100000"/>
                      </a:srgbClr>
                    </a:gs>
                    <a:gs pos="100000">
                      <a:srgbClr val="FDD82E">
                        <a:alpha val="100000"/>
                      </a:srgbClr>
                    </a:gs>
                  </a:gsLst>
                  <a:lin ang="5400000"/>
                </a:gradFill>
                <a:latin typeface="Codec Pro Bold"/>
                <a:ea typeface="Codec Pro Bold"/>
                <a:cs typeface="Codec Pro Bold"/>
                <a:sym typeface="Codec Pro Bold"/>
              </a:rPr>
              <a:t>ACCUEIL</a:t>
            </a:r>
          </a:p>
          <a:p>
            <a:pPr algn="r">
              <a:lnSpc>
                <a:spcPts val="2722"/>
              </a:lnSpc>
            </a:pPr>
            <a:r>
              <a:rPr lang="en-US" sz="2544" b="1">
                <a:gradFill>
                  <a:gsLst>
                    <a:gs pos="0">
                      <a:srgbClr val="7B2D9F">
                        <a:alpha val="100000"/>
                      </a:srgbClr>
                    </a:gs>
                    <a:gs pos="100000">
                      <a:srgbClr val="FDD82E">
                        <a:alpha val="100000"/>
                      </a:srgbClr>
                    </a:gs>
                  </a:gsLst>
                  <a:lin ang="5400000"/>
                </a:gradFill>
                <a:latin typeface="Codec Pro Bold"/>
                <a:ea typeface="Codec Pro Bold"/>
                <a:cs typeface="Codec Pro Bold"/>
                <a:sym typeface="Codec Pro Bold"/>
              </a:rPr>
              <a:t>http://127.0.0.1:8000/</a:t>
            </a:r>
          </a:p>
        </p:txBody>
      </p:sp>
      <p:sp>
        <p:nvSpPr>
          <p:cNvPr id="26" name="Freeform 26"/>
          <p:cNvSpPr/>
          <p:nvPr/>
        </p:nvSpPr>
        <p:spPr>
          <a:xfrm rot="-5157965">
            <a:off x="12237101" y="-3683384"/>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27" name="Freeform 27"/>
          <p:cNvSpPr/>
          <p:nvPr/>
        </p:nvSpPr>
        <p:spPr>
          <a:xfrm>
            <a:off x="1641155" y="6575414"/>
            <a:ext cx="1878809" cy="997770"/>
          </a:xfrm>
          <a:custGeom>
            <a:avLst/>
            <a:gdLst/>
            <a:ahLst/>
            <a:cxnLst/>
            <a:rect l="l" t="t" r="r" b="b"/>
            <a:pathLst>
              <a:path w="1878809" h="997770">
                <a:moveTo>
                  <a:pt x="0" y="0"/>
                </a:moveTo>
                <a:lnTo>
                  <a:pt x="1878809" y="0"/>
                </a:lnTo>
                <a:lnTo>
                  <a:pt x="1878809" y="997770"/>
                </a:lnTo>
                <a:lnTo>
                  <a:pt x="0" y="997770"/>
                </a:lnTo>
                <a:lnTo>
                  <a:pt x="0" y="0"/>
                </a:lnTo>
                <a:close/>
              </a:path>
            </a:pathLst>
          </a:custGeom>
          <a:blipFill>
            <a:blip r:embed="rId15"/>
            <a:stretch>
              <a:fillRect t="-12874" b="-8563"/>
            </a:stretch>
          </a:blipFill>
        </p:spPr>
        <p:txBody>
          <a:bodyPr/>
          <a:lstStyle/>
          <a:p>
            <a:endParaRPr lang="fr-FR"/>
          </a:p>
        </p:txBody>
      </p:sp>
      <p:sp>
        <p:nvSpPr>
          <p:cNvPr id="28" name="Freeform 28"/>
          <p:cNvSpPr/>
          <p:nvPr/>
        </p:nvSpPr>
        <p:spPr>
          <a:xfrm>
            <a:off x="4366003" y="6445991"/>
            <a:ext cx="2956741" cy="1256615"/>
          </a:xfrm>
          <a:custGeom>
            <a:avLst/>
            <a:gdLst/>
            <a:ahLst/>
            <a:cxnLst/>
            <a:rect l="l" t="t" r="r" b="b"/>
            <a:pathLst>
              <a:path w="2956741" h="1256615">
                <a:moveTo>
                  <a:pt x="0" y="0"/>
                </a:moveTo>
                <a:lnTo>
                  <a:pt x="2956741" y="0"/>
                </a:lnTo>
                <a:lnTo>
                  <a:pt x="2956741" y="1256615"/>
                </a:lnTo>
                <a:lnTo>
                  <a:pt x="0" y="1256615"/>
                </a:lnTo>
                <a:lnTo>
                  <a:pt x="0" y="0"/>
                </a:lnTo>
                <a:close/>
              </a:path>
            </a:pathLst>
          </a:custGeom>
          <a:blipFill>
            <a:blip r:embed="rId16"/>
            <a:stretch>
              <a:fillRect/>
            </a:stretch>
          </a:blipFill>
        </p:spPr>
        <p:txBody>
          <a:bodyPr/>
          <a:lstStyle/>
          <a:p>
            <a:endParaRPr lang="fr-FR"/>
          </a:p>
        </p:txBody>
      </p:sp>
      <p:sp>
        <p:nvSpPr>
          <p:cNvPr id="29" name="Freeform 29"/>
          <p:cNvSpPr/>
          <p:nvPr/>
        </p:nvSpPr>
        <p:spPr>
          <a:xfrm>
            <a:off x="8402928" y="7133932"/>
            <a:ext cx="1451500" cy="439252"/>
          </a:xfrm>
          <a:custGeom>
            <a:avLst/>
            <a:gdLst/>
            <a:ahLst/>
            <a:cxnLst/>
            <a:rect l="l" t="t" r="r" b="b"/>
            <a:pathLst>
              <a:path w="1451500" h="439252">
                <a:moveTo>
                  <a:pt x="0" y="0"/>
                </a:moveTo>
                <a:lnTo>
                  <a:pt x="1451500" y="0"/>
                </a:lnTo>
                <a:lnTo>
                  <a:pt x="1451500" y="439252"/>
                </a:lnTo>
                <a:lnTo>
                  <a:pt x="0" y="439252"/>
                </a:lnTo>
                <a:lnTo>
                  <a:pt x="0" y="0"/>
                </a:lnTo>
                <a:close/>
              </a:path>
            </a:pathLst>
          </a:custGeom>
          <a:blipFill>
            <a:blip r:embed="rId17"/>
            <a:stretch>
              <a:fillRect t="-45623" b="-45623"/>
            </a:stretch>
          </a:blipFill>
        </p:spPr>
        <p:txBody>
          <a:bodyPr/>
          <a:lstStyle/>
          <a:p>
            <a:endParaRPr lang="fr-FR"/>
          </a:p>
        </p:txBody>
      </p:sp>
      <p:sp>
        <p:nvSpPr>
          <p:cNvPr id="30" name="Freeform 30"/>
          <p:cNvSpPr/>
          <p:nvPr/>
        </p:nvSpPr>
        <p:spPr>
          <a:xfrm>
            <a:off x="11226794" y="6463239"/>
            <a:ext cx="2863165" cy="1479143"/>
          </a:xfrm>
          <a:custGeom>
            <a:avLst/>
            <a:gdLst/>
            <a:ahLst/>
            <a:cxnLst/>
            <a:rect l="l" t="t" r="r" b="b"/>
            <a:pathLst>
              <a:path w="2863165" h="1479143">
                <a:moveTo>
                  <a:pt x="0" y="0"/>
                </a:moveTo>
                <a:lnTo>
                  <a:pt x="2863165" y="0"/>
                </a:lnTo>
                <a:lnTo>
                  <a:pt x="2863165" y="1479143"/>
                </a:lnTo>
                <a:lnTo>
                  <a:pt x="0" y="1479143"/>
                </a:lnTo>
                <a:lnTo>
                  <a:pt x="0" y="0"/>
                </a:lnTo>
                <a:close/>
              </a:path>
            </a:pathLst>
          </a:custGeom>
          <a:blipFill>
            <a:blip r:embed="rId18"/>
            <a:stretch>
              <a:fillRect/>
            </a:stretch>
          </a:blipFill>
        </p:spPr>
        <p:txBody>
          <a:bodyPr/>
          <a:lstStyle/>
          <a:p>
            <a:endParaRPr lang="fr-FR"/>
          </a:p>
        </p:txBody>
      </p:sp>
      <p:sp>
        <p:nvSpPr>
          <p:cNvPr id="31" name="Freeform 31"/>
          <p:cNvSpPr/>
          <p:nvPr/>
        </p:nvSpPr>
        <p:spPr>
          <a:xfrm>
            <a:off x="15443029" y="6755742"/>
            <a:ext cx="966188" cy="946864"/>
          </a:xfrm>
          <a:custGeom>
            <a:avLst/>
            <a:gdLst/>
            <a:ahLst/>
            <a:cxnLst/>
            <a:rect l="l" t="t" r="r" b="b"/>
            <a:pathLst>
              <a:path w="966188" h="946864">
                <a:moveTo>
                  <a:pt x="0" y="0"/>
                </a:moveTo>
                <a:lnTo>
                  <a:pt x="966188" y="0"/>
                </a:lnTo>
                <a:lnTo>
                  <a:pt x="966188" y="946864"/>
                </a:lnTo>
                <a:lnTo>
                  <a:pt x="0" y="946864"/>
                </a:lnTo>
                <a:lnTo>
                  <a:pt x="0" y="0"/>
                </a:lnTo>
                <a:close/>
              </a:path>
            </a:pathLst>
          </a:custGeom>
          <a:blipFill>
            <a:blip r:embed="rId19"/>
            <a:stretch>
              <a:fillRect/>
            </a:stretch>
          </a:blipFill>
        </p:spPr>
        <p:txBody>
          <a:bodyPr/>
          <a:lstStyle/>
          <a:p>
            <a:endParaRPr lang="fr-FR"/>
          </a:p>
        </p:txBody>
      </p:sp>
      <p:sp>
        <p:nvSpPr>
          <p:cNvPr id="32" name="TextBox 32"/>
          <p:cNvSpPr txBox="1"/>
          <p:nvPr/>
        </p:nvSpPr>
        <p:spPr>
          <a:xfrm>
            <a:off x="1263994" y="5053373"/>
            <a:ext cx="2561504" cy="1685486"/>
          </a:xfrm>
          <a:prstGeom prst="rect">
            <a:avLst/>
          </a:prstGeom>
        </p:spPr>
        <p:txBody>
          <a:bodyPr lIns="0" tIns="0" rIns="0" bIns="0" rtlCol="0" anchor="t">
            <a:spAutoFit/>
          </a:bodyPr>
          <a:lstStyle/>
          <a:p>
            <a:pPr algn="ctr">
              <a:lnSpc>
                <a:spcPts val="1669"/>
              </a:lnSpc>
            </a:pPr>
            <a:r>
              <a:rPr lang="en-US" sz="1192"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introduction sur mon profil et mes ambitions</a:t>
            </a:r>
          </a:p>
          <a:p>
            <a:pPr algn="ctr">
              <a:lnSpc>
                <a:spcPts val="1669"/>
              </a:lnSpc>
              <a:spcBef>
                <a:spcPct val="0"/>
              </a:spcBef>
            </a:pPr>
            <a:r>
              <a:rPr lang="en-US" sz="1192"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ainsi qu’une Phrase d’accroche pour les recruteurs</a:t>
            </a:r>
          </a:p>
          <a:p>
            <a:pPr algn="ctr">
              <a:lnSpc>
                <a:spcPts val="1529"/>
              </a:lnSpc>
              <a:spcBef>
                <a:spcPct val="0"/>
              </a:spcBef>
            </a:pPr>
            <a:endParaRPr lang="en-US" sz="1192"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endParaRPr>
          </a:p>
          <a:p>
            <a:pPr algn="ctr">
              <a:lnSpc>
                <a:spcPts val="1809"/>
              </a:lnSpc>
              <a:spcBef>
                <a:spcPct val="0"/>
              </a:spcBef>
            </a:pPr>
            <a:r>
              <a:rPr lang="en-US" sz="1292"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 Menu de navigation vers les autres pages </a:t>
            </a:r>
          </a:p>
          <a:p>
            <a:pPr algn="ctr">
              <a:lnSpc>
                <a:spcPts val="1529"/>
              </a:lnSpc>
              <a:spcBef>
                <a:spcPct val="0"/>
              </a:spcBef>
            </a:pPr>
            <a:endParaRPr lang="en-US" sz="1292"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endParaRPr>
          </a:p>
        </p:txBody>
      </p:sp>
      <p:sp>
        <p:nvSpPr>
          <p:cNvPr id="33" name="TextBox 33"/>
          <p:cNvSpPr txBox="1"/>
          <p:nvPr/>
        </p:nvSpPr>
        <p:spPr>
          <a:xfrm>
            <a:off x="4456300" y="5105400"/>
            <a:ext cx="2904954" cy="1821747"/>
          </a:xfrm>
          <a:prstGeom prst="rect">
            <a:avLst/>
          </a:prstGeom>
        </p:spPr>
        <p:txBody>
          <a:bodyPr lIns="0" tIns="0" rIns="0" bIns="0" rtlCol="0" anchor="t">
            <a:spAutoFit/>
          </a:bodyPr>
          <a:lstStyle/>
          <a:p>
            <a:pPr algn="ctr">
              <a:lnSpc>
                <a:spcPts val="1438"/>
              </a:lnSpc>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DANS UN GRAND CADRE : INSCRIRE </a:t>
            </a:r>
          </a:p>
          <a:p>
            <a:pPr algn="ctr">
              <a:lnSpc>
                <a:spcPts val="1438"/>
              </a:lnSpc>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MON Prénom et nom</a:t>
            </a:r>
          </a:p>
          <a:p>
            <a:pPr algn="ctr">
              <a:lnSpc>
                <a:spcPts val="1438"/>
              </a:lnSpc>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 Une petite Phrase d’accroche </a:t>
            </a:r>
          </a:p>
          <a:p>
            <a:pPr algn="ctr">
              <a:lnSpc>
                <a:spcPts val="1438"/>
              </a:lnSpc>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Présentation professionnelle :</a:t>
            </a:r>
          </a:p>
          <a:p>
            <a:pPr algn="ctr">
              <a:lnSpc>
                <a:spcPts val="1438"/>
              </a:lnSpc>
              <a:spcBef>
                <a:spcPct val="0"/>
              </a:spcBef>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 Informations personnelles (âge, ville, formation</a:t>
            </a:r>
          </a:p>
          <a:p>
            <a:pPr algn="ctr">
              <a:lnSpc>
                <a:spcPts val="1438"/>
              </a:lnSpc>
              <a:spcBef>
                <a:spcPct val="0"/>
              </a:spcBef>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 Ma passion </a:t>
            </a:r>
          </a:p>
          <a:p>
            <a:pPr algn="ctr">
              <a:lnSpc>
                <a:spcPts val="1438"/>
              </a:lnSpc>
              <a:spcBef>
                <a:spcPct val="0"/>
              </a:spcBef>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 Mise en avant des expertises </a:t>
            </a:r>
          </a:p>
          <a:p>
            <a:pPr algn="ctr">
              <a:lnSpc>
                <a:spcPts val="1438"/>
              </a:lnSpc>
              <a:spcBef>
                <a:spcPct val="0"/>
              </a:spcBef>
            </a:pPr>
            <a:r>
              <a:rPr lang="en-US" sz="1027"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 Bouton pour acceder à mon CV + ma photo de profil</a:t>
            </a:r>
          </a:p>
        </p:txBody>
      </p:sp>
      <p:sp>
        <p:nvSpPr>
          <p:cNvPr id="34" name="TextBox 34"/>
          <p:cNvSpPr txBox="1"/>
          <p:nvPr/>
        </p:nvSpPr>
        <p:spPr>
          <a:xfrm>
            <a:off x="7770558" y="5058959"/>
            <a:ext cx="2716240" cy="1927126"/>
          </a:xfrm>
          <a:prstGeom prst="rect">
            <a:avLst/>
          </a:prstGeom>
        </p:spPr>
        <p:txBody>
          <a:bodyPr lIns="0" tIns="0" rIns="0" bIns="0" rtlCol="0" anchor="t">
            <a:spAutoFit/>
          </a:bodyPr>
          <a:lstStyle/>
          <a:p>
            <a:pPr algn="ctr">
              <a:lnSpc>
                <a:spcPts val="1930"/>
              </a:lnSpc>
              <a:spcBef>
                <a:spcPct val="0"/>
              </a:spcBef>
            </a:pPr>
            <a:r>
              <a:rPr lang="en-US" sz="1378"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Introduction à mes réalisations :</a:t>
            </a:r>
          </a:p>
          <a:p>
            <a:pPr algn="ctr">
              <a:lnSpc>
                <a:spcPts val="1930"/>
              </a:lnSpc>
              <a:spcBef>
                <a:spcPct val="0"/>
              </a:spcBef>
            </a:pPr>
            <a:r>
              <a:rPr lang="en-US" sz="1378"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•Une petite Phrase d’accueil  ainsi qu’une invitation à explorer mes projets et compétences</a:t>
            </a:r>
          </a:p>
          <a:p>
            <a:pPr algn="ctr">
              <a:lnSpc>
                <a:spcPts val="1930"/>
              </a:lnSpc>
              <a:spcBef>
                <a:spcPct val="0"/>
              </a:spcBef>
            </a:pPr>
            <a:r>
              <a:rPr lang="en-US" sz="1378"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 Lien vers mon Portfolio </a:t>
            </a:r>
          </a:p>
          <a:p>
            <a:pPr algn="ctr">
              <a:lnSpc>
                <a:spcPts val="1930"/>
              </a:lnSpc>
              <a:spcBef>
                <a:spcPct val="0"/>
              </a:spcBef>
            </a:pPr>
            <a:r>
              <a:rPr lang="en-US" sz="1378" b="1">
                <a:gradFill>
                  <a:gsLst>
                    <a:gs pos="0">
                      <a:srgbClr val="A6A6A6">
                        <a:alpha val="100000"/>
                      </a:srgbClr>
                    </a:gs>
                    <a:gs pos="100000">
                      <a:srgbClr val="FFFFFF">
                        <a:alpha val="100000"/>
                      </a:srgbClr>
                    </a:gs>
                  </a:gsLst>
                  <a:lin ang="0"/>
                </a:gradFill>
                <a:latin typeface="Codec Pro Bold"/>
                <a:ea typeface="Codec Pro Bold"/>
                <a:cs typeface="Codec Pro Bold"/>
                <a:sym typeface="Codec Pro Bold"/>
              </a:rPr>
              <a:t>• Design épuré avec boîte centrale et fond clair</a:t>
            </a:r>
          </a:p>
        </p:txBody>
      </p:sp>
      <p:sp>
        <p:nvSpPr>
          <p:cNvPr id="35" name="TextBox 35"/>
          <p:cNvSpPr txBox="1"/>
          <p:nvPr/>
        </p:nvSpPr>
        <p:spPr>
          <a:xfrm>
            <a:off x="14528109" y="5066117"/>
            <a:ext cx="2439679" cy="1684229"/>
          </a:xfrm>
          <a:prstGeom prst="rect">
            <a:avLst/>
          </a:prstGeom>
        </p:spPr>
        <p:txBody>
          <a:bodyPr lIns="0" tIns="0" rIns="0" bIns="0" rtlCol="0" anchor="t">
            <a:spAutoFit/>
          </a:bodyPr>
          <a:lstStyle/>
          <a:p>
            <a:pPr algn="ctr">
              <a:lnSpc>
                <a:spcPts val="1668"/>
              </a:lnSpc>
            </a:pPr>
            <a:r>
              <a:rPr lang="en-US" sz="1191" b="1">
                <a:gradFill>
                  <a:gsLst>
                    <a:gs pos="0">
                      <a:srgbClr val="CDFFD8">
                        <a:alpha val="100000"/>
                      </a:srgbClr>
                    </a:gs>
                    <a:gs pos="100000">
                      <a:srgbClr val="94B9FF">
                        <a:alpha val="100000"/>
                      </a:srgbClr>
                    </a:gs>
                  </a:gsLst>
                  <a:lin ang="0"/>
                </a:gradFill>
                <a:latin typeface="Codec Pro Bold"/>
                <a:ea typeface="Codec Pro Bold"/>
                <a:cs typeface="Codec Pro Bold"/>
                <a:sym typeface="Codec Pro Bold"/>
              </a:rPr>
              <a:t>Mention de protection du contenu :</a:t>
            </a:r>
          </a:p>
          <a:p>
            <a:pPr algn="ctr">
              <a:lnSpc>
                <a:spcPts val="1668"/>
              </a:lnSpc>
            </a:pPr>
            <a:r>
              <a:rPr lang="en-US" sz="1191" b="1">
                <a:gradFill>
                  <a:gsLst>
                    <a:gs pos="0">
                      <a:srgbClr val="CDFFD8">
                        <a:alpha val="100000"/>
                      </a:srgbClr>
                    </a:gs>
                    <a:gs pos="100000">
                      <a:srgbClr val="94B9FF">
                        <a:alpha val="100000"/>
                      </a:srgbClr>
                    </a:gs>
                  </a:gsLst>
                  <a:lin ang="0"/>
                </a:gradFill>
                <a:latin typeface="Codec Pro Bold"/>
                <a:ea typeface="Codec Pro Bold"/>
                <a:cs typeface="Codec Pro Bold"/>
                <a:sym typeface="Codec Pro Bold"/>
              </a:rPr>
              <a:t>• Tous les éléments du site sont protégés</a:t>
            </a:r>
          </a:p>
          <a:p>
            <a:pPr algn="ctr">
              <a:lnSpc>
                <a:spcPts val="1668"/>
              </a:lnSpc>
              <a:spcBef>
                <a:spcPct val="0"/>
              </a:spcBef>
            </a:pPr>
            <a:r>
              <a:rPr lang="en-US" sz="1191" b="1">
                <a:gradFill>
                  <a:gsLst>
                    <a:gs pos="0">
                      <a:srgbClr val="CDFFD8">
                        <a:alpha val="100000"/>
                      </a:srgbClr>
                    </a:gs>
                    <a:gs pos="100000">
                      <a:srgbClr val="94B9FF">
                        <a:alpha val="100000"/>
                      </a:srgbClr>
                    </a:gs>
                  </a:gsLst>
                  <a:lin ang="0"/>
                </a:gradFill>
                <a:latin typeface="Codec Pro Bold"/>
                <a:ea typeface="Codec Pro Bold"/>
                <a:cs typeface="Codec Pro Bold"/>
                <a:sym typeface="Codec Pro Bold"/>
              </a:rPr>
              <a:t>• Reproduction, copie ou diffusion non autorisée interdite</a:t>
            </a:r>
          </a:p>
          <a:p>
            <a:pPr algn="ctr">
              <a:lnSpc>
                <a:spcPts val="1668"/>
              </a:lnSpc>
              <a:spcBef>
                <a:spcPct val="0"/>
              </a:spcBef>
            </a:pPr>
            <a:r>
              <a:rPr lang="en-US" sz="1191" b="1">
                <a:gradFill>
                  <a:gsLst>
                    <a:gs pos="0">
                      <a:srgbClr val="CDFFD8">
                        <a:alpha val="100000"/>
                      </a:srgbClr>
                    </a:gs>
                    <a:gs pos="100000">
                      <a:srgbClr val="94B9FF">
                        <a:alpha val="100000"/>
                      </a:srgbClr>
                    </a:gs>
                  </a:gsLst>
                  <a:lin ang="0"/>
                </a:gradFill>
                <a:latin typeface="Codec Pro Bold"/>
                <a:ea typeface="Codec Pro Bold"/>
                <a:cs typeface="Codec Pro Bold"/>
                <a:sym typeface="Codec Pro Bold"/>
              </a:rPr>
              <a:t>• Phrase d’avertissement affichée en bas du site</a:t>
            </a:r>
          </a:p>
        </p:txBody>
      </p:sp>
      <p:sp>
        <p:nvSpPr>
          <p:cNvPr id="36" name="TextBox 36"/>
          <p:cNvSpPr txBox="1"/>
          <p:nvPr/>
        </p:nvSpPr>
        <p:spPr>
          <a:xfrm>
            <a:off x="11060097" y="4975451"/>
            <a:ext cx="2758852" cy="1470949"/>
          </a:xfrm>
          <a:prstGeom prst="rect">
            <a:avLst/>
          </a:prstGeom>
        </p:spPr>
        <p:txBody>
          <a:bodyPr lIns="0" tIns="0" rIns="0" bIns="0" rtlCol="0" anchor="t">
            <a:spAutoFit/>
          </a:bodyPr>
          <a:lstStyle/>
          <a:p>
            <a:pPr algn="ctr">
              <a:lnSpc>
                <a:spcPts val="2924"/>
              </a:lnSpc>
              <a:spcBef>
                <a:spcPct val="0"/>
              </a:spcBef>
            </a:pPr>
            <a:r>
              <a:rPr lang="en-US" sz="2088" b="1">
                <a:gradFill>
                  <a:gsLst>
                    <a:gs pos="15000">
                      <a:srgbClr val="AAFF4E">
                        <a:alpha val="100000"/>
                      </a:srgbClr>
                    </a:gs>
                    <a:gs pos="50000">
                      <a:srgbClr val="9A6BFF">
                        <a:alpha val="100000"/>
                      </a:srgbClr>
                    </a:gs>
                    <a:gs pos="85000">
                      <a:srgbClr val="FF44DA">
                        <a:alpha val="100000"/>
                      </a:srgbClr>
                    </a:gs>
                  </a:gsLst>
                  <a:lin ang="18900000"/>
                </a:gradFill>
                <a:latin typeface="Codec Pro Bold"/>
                <a:ea typeface="Codec Pro Bold"/>
                <a:cs typeface="Codec Pro Bold"/>
                <a:sym typeface="Codec Pro Bold"/>
              </a:rPr>
              <a:t>un bouton pour changer la couleur d’affichage de la page d’accueil</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028700" y="1934980"/>
            <a:ext cx="7710860" cy="1023559"/>
          </a:xfrm>
          <a:prstGeom prst="rect">
            <a:avLst/>
          </a:prstGeom>
        </p:spPr>
        <p:txBody>
          <a:bodyPr lIns="0" tIns="0" rIns="0" bIns="0" rtlCol="0" anchor="t">
            <a:spAutoFit/>
          </a:bodyPr>
          <a:lstStyle/>
          <a:p>
            <a:pPr algn="l">
              <a:lnSpc>
                <a:spcPts val="7074"/>
              </a:lnSpc>
            </a:pPr>
            <a:r>
              <a:rPr lang="en-US" sz="6611" b="1">
                <a:solidFill>
                  <a:srgbClr val="FFFFFF"/>
                </a:solidFill>
                <a:latin typeface="Codec Pro Bold"/>
                <a:ea typeface="Codec Pro Bold"/>
                <a:cs typeface="Codec Pro Bold"/>
                <a:sym typeface="Codec Pro Bold"/>
              </a:rPr>
              <a:t>À PROPOS DE MOI</a:t>
            </a:r>
          </a:p>
        </p:txBody>
      </p:sp>
      <p:sp>
        <p:nvSpPr>
          <p:cNvPr id="4" name="TextBox 4"/>
          <p:cNvSpPr txBox="1"/>
          <p:nvPr/>
        </p:nvSpPr>
        <p:spPr>
          <a:xfrm>
            <a:off x="1466919" y="2880472"/>
            <a:ext cx="6160219" cy="496826"/>
          </a:xfrm>
          <a:prstGeom prst="rect">
            <a:avLst/>
          </a:prstGeom>
        </p:spPr>
        <p:txBody>
          <a:bodyPr lIns="0" tIns="0" rIns="0" bIns="0" rtlCol="0" anchor="t">
            <a:spAutoFit/>
          </a:bodyPr>
          <a:lstStyle/>
          <a:p>
            <a:pPr algn="l">
              <a:lnSpc>
                <a:spcPts val="3431"/>
              </a:lnSpc>
            </a:pPr>
            <a:r>
              <a:rPr lang="en-US" sz="3207" b="1">
                <a:solidFill>
                  <a:srgbClr val="FF7AE6"/>
                </a:solidFill>
                <a:latin typeface="Codec Pro Bold"/>
                <a:ea typeface="Codec Pro Bold"/>
                <a:cs typeface="Codec Pro Bold"/>
                <a:sym typeface="Codec Pro Bold"/>
              </a:rPr>
              <a:t>http://127.0.0.1:8000/a-propos</a:t>
            </a:r>
          </a:p>
        </p:txBody>
      </p:sp>
      <p:sp>
        <p:nvSpPr>
          <p:cNvPr id="6" name="Freeform 6"/>
          <p:cNvSpPr/>
          <p:nvPr/>
        </p:nvSpPr>
        <p:spPr>
          <a:xfrm>
            <a:off x="9415472" y="5725647"/>
            <a:ext cx="7323792" cy="4828053"/>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3"/>
            <a:stretch>
              <a:fillRect/>
            </a:stretch>
          </a:blipFill>
        </p:spPr>
        <p:txBody>
          <a:bodyPr/>
          <a:lstStyle/>
          <a:p>
            <a:endParaRPr lang="fr-FR"/>
          </a:p>
        </p:txBody>
      </p:sp>
      <p:sp>
        <p:nvSpPr>
          <p:cNvPr id="7" name="Freeform 7"/>
          <p:cNvSpPr/>
          <p:nvPr/>
        </p:nvSpPr>
        <p:spPr>
          <a:xfrm rot="-4799252">
            <a:off x="11020660" y="-2323184"/>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8" name="Freeform 8"/>
          <p:cNvSpPr/>
          <p:nvPr/>
        </p:nvSpPr>
        <p:spPr>
          <a:xfrm>
            <a:off x="9415472" y="3638414"/>
            <a:ext cx="6709157" cy="5135845"/>
          </a:xfrm>
          <a:custGeom>
            <a:avLst/>
            <a:gdLst/>
            <a:ahLst/>
            <a:cxnLst/>
            <a:rect l="l" t="t" r="r" b="b"/>
            <a:pathLst>
              <a:path w="6709157" h="5135845">
                <a:moveTo>
                  <a:pt x="0" y="0"/>
                </a:moveTo>
                <a:lnTo>
                  <a:pt x="6709158" y="0"/>
                </a:lnTo>
                <a:lnTo>
                  <a:pt x="6709158" y="5135845"/>
                </a:lnTo>
                <a:lnTo>
                  <a:pt x="0" y="5135845"/>
                </a:lnTo>
                <a:lnTo>
                  <a:pt x="0" y="0"/>
                </a:lnTo>
                <a:close/>
              </a:path>
            </a:pathLst>
          </a:custGeom>
          <a:blipFill>
            <a:blip r:embed="rId6"/>
            <a:stretch>
              <a:fillRect r="-2924"/>
            </a:stretch>
          </a:blipFill>
        </p:spPr>
        <p:txBody>
          <a:bodyPr/>
          <a:lstStyle/>
          <a:p>
            <a:endParaRPr lang="fr-FR"/>
          </a:p>
        </p:txBody>
      </p:sp>
      <p:sp>
        <p:nvSpPr>
          <p:cNvPr id="9" name="TextBox 9"/>
          <p:cNvSpPr txBox="1"/>
          <p:nvPr/>
        </p:nvSpPr>
        <p:spPr>
          <a:xfrm>
            <a:off x="518858" y="4748203"/>
            <a:ext cx="7593088" cy="2890377"/>
          </a:xfrm>
          <a:prstGeom prst="rect">
            <a:avLst/>
          </a:prstGeom>
        </p:spPr>
        <p:txBody>
          <a:bodyPr lIns="0" tIns="0" rIns="0" bIns="0" rtlCol="0" anchor="t">
            <a:spAutoFit/>
          </a:bodyPr>
          <a:lstStyle/>
          <a:p>
            <a:pPr algn="l">
              <a:lnSpc>
                <a:spcPts val="2572"/>
              </a:lnSpc>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Présentation personnelle : parcours, origines, formation</a:t>
            </a:r>
          </a:p>
          <a:p>
            <a:pPr algn="l">
              <a:lnSpc>
                <a:spcPts val="2572"/>
              </a:lnSpc>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•Une petite Citation inspirante sur les infrastructures qui me motive</a:t>
            </a:r>
          </a:p>
          <a:p>
            <a:pPr algn="l">
              <a:lnSpc>
                <a:spcPts val="2572"/>
              </a:lnSpc>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Compétences en construction : réseaux, cybersécurité, systèmes, télécoms, anglais technique</a:t>
            </a:r>
          </a:p>
          <a:p>
            <a:pPr algn="l">
              <a:lnSpc>
                <a:spcPts val="2572"/>
              </a:lnSpc>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Vision et ambitions</a:t>
            </a:r>
          </a:p>
          <a:p>
            <a:pPr algn="l">
              <a:lnSpc>
                <a:spcPts val="2572"/>
              </a:lnSpc>
              <a:spcBef>
                <a:spcPct val="0"/>
              </a:spcBef>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Méthode de travail : organisation, autonomie, collaboration, apprentissage continu</a:t>
            </a:r>
          </a:p>
          <a:p>
            <a:pPr algn="l">
              <a:lnSpc>
                <a:spcPts val="2572"/>
              </a:lnSpc>
              <a:spcBef>
                <a:spcPct val="0"/>
              </a:spcBef>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Valeurs : rigueur, honnêteté, respect, solidarité</a:t>
            </a:r>
          </a:p>
          <a:p>
            <a:pPr algn="l">
              <a:lnSpc>
                <a:spcPts val="2572"/>
              </a:lnSpc>
              <a:spcBef>
                <a:spcPct val="0"/>
              </a:spcBef>
            </a:pPr>
            <a:r>
              <a:rPr lang="en-US" sz="1837" b="1">
                <a:gradFill>
                  <a:gsLst>
                    <a:gs pos="0">
                      <a:srgbClr val="000000">
                        <a:alpha val="100000"/>
                      </a:srgbClr>
                    </a:gs>
                    <a:gs pos="100000">
                      <a:srgbClr val="3533CD">
                        <a:alpha val="100000"/>
                      </a:srgbClr>
                    </a:gs>
                  </a:gsLst>
                  <a:lin ang="0"/>
                </a:gradFill>
                <a:latin typeface="Codec Pro Bold"/>
                <a:ea typeface="Codec Pro Bold"/>
                <a:cs typeface="Codec Pro Bold"/>
                <a:sym typeface="Codec Pro Bold"/>
              </a:rPr>
              <a:t>• Motivation : passion pour les technologies et la logique</a:t>
            </a:r>
          </a:p>
        </p:txBody>
      </p:sp>
      <p:sp>
        <p:nvSpPr>
          <p:cNvPr id="10" name="TextBox 10"/>
          <p:cNvSpPr txBox="1"/>
          <p:nvPr/>
        </p:nvSpPr>
        <p:spPr>
          <a:xfrm>
            <a:off x="5966581" y="9383859"/>
            <a:ext cx="11697804" cy="614340"/>
          </a:xfrm>
          <a:prstGeom prst="rect">
            <a:avLst/>
          </a:prstGeom>
        </p:spPr>
        <p:txBody>
          <a:bodyPr lIns="0" tIns="0" rIns="0" bIns="0" rtlCol="0" anchor="t">
            <a:spAutoFit/>
          </a:bodyPr>
          <a:lstStyle/>
          <a:p>
            <a:pPr algn="ctr">
              <a:lnSpc>
                <a:spcPts val="2363"/>
              </a:lnSpc>
              <a:spcBef>
                <a:spcPct val="0"/>
              </a:spcBef>
            </a:pPr>
            <a:r>
              <a:rPr lang="en-US" sz="1688" b="1">
                <a:gradFill>
                  <a:gsLst>
                    <a:gs pos="0">
                      <a:srgbClr val="89D957">
                        <a:alpha val="100000"/>
                      </a:srgbClr>
                    </a:gs>
                    <a:gs pos="100000">
                      <a:srgbClr val="C9E265">
                        <a:alpha val="100000"/>
                      </a:srgbClr>
                    </a:gs>
                  </a:gsLst>
                  <a:lin ang="0"/>
                </a:gradFill>
                <a:latin typeface="Codec Pro Bold"/>
                <a:ea typeface="Codec Pro Bold"/>
                <a:cs typeface="Codec Pro Bold"/>
                <a:sym typeface="Codec Pro Bold"/>
              </a:rPr>
              <a:t>Cette page ‘À propos de moi’ présente mon parcours, mes valeurs et mes ambitions. Elle montre que je suis engagé, curieux et structuré, avec une vraie passion pour les réseaux et les technologies</a:t>
            </a: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8251357" y="1218101"/>
            <a:ext cx="7710860" cy="1171575"/>
          </a:xfrm>
          <a:prstGeom prst="rect">
            <a:avLst/>
          </a:prstGeom>
        </p:spPr>
        <p:txBody>
          <a:bodyPr lIns="0" tIns="0" rIns="0" bIns="0" rtlCol="0" anchor="t">
            <a:spAutoFit/>
          </a:bodyPr>
          <a:lstStyle/>
          <a:p>
            <a:pPr algn="r">
              <a:lnSpc>
                <a:spcPts val="8025"/>
              </a:lnSpc>
            </a:pPr>
            <a:r>
              <a:rPr lang="en-US" sz="7500" b="1">
                <a:gradFill>
                  <a:gsLst>
                    <a:gs pos="15000">
                      <a:srgbClr val="E48005">
                        <a:alpha val="100000"/>
                      </a:srgbClr>
                    </a:gs>
                    <a:gs pos="50000">
                      <a:srgbClr val="8A3300">
                        <a:alpha val="100000"/>
                      </a:srgbClr>
                    </a:gs>
                    <a:gs pos="85000">
                      <a:srgbClr val="14CC97">
                        <a:alpha val="100000"/>
                      </a:srgbClr>
                    </a:gs>
                  </a:gsLst>
                  <a:lin ang="18900000"/>
                </a:gradFill>
                <a:latin typeface="Codec Pro Bold"/>
                <a:ea typeface="Codec Pro Bold"/>
                <a:cs typeface="Codec Pro Bold"/>
                <a:sym typeface="Codec Pro Bold"/>
              </a:rPr>
              <a:t>SERVICES</a:t>
            </a:r>
          </a:p>
        </p:txBody>
      </p:sp>
      <p:sp>
        <p:nvSpPr>
          <p:cNvPr id="4" name="TextBox 4"/>
          <p:cNvSpPr txBox="1"/>
          <p:nvPr/>
        </p:nvSpPr>
        <p:spPr>
          <a:xfrm>
            <a:off x="11402781" y="3155607"/>
            <a:ext cx="6312515" cy="5083839"/>
          </a:xfrm>
          <a:prstGeom prst="rect">
            <a:avLst/>
          </a:prstGeom>
        </p:spPr>
        <p:txBody>
          <a:bodyPr lIns="0" tIns="0" rIns="0" bIns="0" rtlCol="0" anchor="t">
            <a:spAutoFit/>
          </a:bodyPr>
          <a:lstStyle/>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Présentation des domaines d’expertise :</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Administration Réseau &amp; Internet</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Connectivité &amp; ToIP</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Développement Informatique &amp; Web</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Sécurité &amp; Cybersécurité</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Virtualisation &amp; Administration Système</a:t>
            </a: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 Services pour PME</a:t>
            </a:r>
          </a:p>
          <a:p>
            <a:pPr algn="just">
              <a:lnSpc>
                <a:spcPts val="2915"/>
              </a:lnSpc>
            </a:pPr>
            <a:endPar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endParaRP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Chaque section décrit les compétences, les tâches proposées et les solutions techniques maîtrisées.</a:t>
            </a:r>
          </a:p>
          <a:p>
            <a:pPr algn="just">
              <a:lnSpc>
                <a:spcPts val="2915"/>
              </a:lnSpc>
            </a:pPr>
            <a:endPar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endParaRPr>
          </a:p>
          <a:p>
            <a:pPr algn="just">
              <a:lnSpc>
                <a:spcPts val="2915"/>
              </a:lnSpc>
            </a:pPr>
            <a:r>
              <a:rPr lang="en-US" sz="2082">
                <a:gradFill>
                  <a:gsLst>
                    <a:gs pos="0">
                      <a:srgbClr val="B77480">
                        <a:alpha val="100000"/>
                      </a:srgbClr>
                    </a:gs>
                    <a:gs pos="25000">
                      <a:srgbClr val="FEAAA0">
                        <a:alpha val="100000"/>
                      </a:srgbClr>
                    </a:gs>
                    <a:gs pos="50000">
                      <a:srgbClr val="B77480">
                        <a:alpha val="100000"/>
                      </a:srgbClr>
                    </a:gs>
                    <a:gs pos="75000">
                      <a:srgbClr val="F7E8C9">
                        <a:alpha val="100000"/>
                      </a:srgbClr>
                    </a:gs>
                    <a:gs pos="100000">
                      <a:srgbClr val="B77480">
                        <a:alpha val="100000"/>
                      </a:srgbClr>
                    </a:gs>
                  </a:gsLst>
                  <a:lin ang="16200000"/>
                </a:gradFill>
                <a:latin typeface="Codec Pro"/>
                <a:ea typeface="Codec Pro"/>
                <a:cs typeface="Codec Pro"/>
                <a:sym typeface="Codec Pro"/>
              </a:rPr>
              <a:t>Enfin un Bouton “Retour à l’accueil” pour faciliter la navigation</a:t>
            </a:r>
          </a:p>
        </p:txBody>
      </p:sp>
      <p:sp>
        <p:nvSpPr>
          <p:cNvPr id="5" name="Freeform 5"/>
          <p:cNvSpPr/>
          <p:nvPr/>
        </p:nvSpPr>
        <p:spPr>
          <a:xfrm>
            <a:off x="2040577" y="2835612"/>
            <a:ext cx="6057472" cy="5800030"/>
          </a:xfrm>
          <a:custGeom>
            <a:avLst/>
            <a:gdLst/>
            <a:ahLst/>
            <a:cxnLst/>
            <a:rect l="l" t="t" r="r" b="b"/>
            <a:pathLst>
              <a:path w="6057472" h="5800030">
                <a:moveTo>
                  <a:pt x="0" y="0"/>
                </a:moveTo>
                <a:lnTo>
                  <a:pt x="6057472" y="0"/>
                </a:lnTo>
                <a:lnTo>
                  <a:pt x="6057472" y="5800029"/>
                </a:lnTo>
                <a:lnTo>
                  <a:pt x="0" y="5800029"/>
                </a:lnTo>
                <a:lnTo>
                  <a:pt x="0" y="0"/>
                </a:lnTo>
                <a:close/>
              </a:path>
            </a:pathLst>
          </a:custGeom>
          <a:blipFill>
            <a:blip r:embed="rId3"/>
            <a:stretch>
              <a:fillRect/>
            </a:stretch>
          </a:blipFill>
        </p:spPr>
        <p:txBody>
          <a:bodyPr/>
          <a:lstStyle/>
          <a:p>
            <a:endParaRPr lang="fr-FR"/>
          </a:p>
        </p:txBody>
      </p:sp>
      <p:sp>
        <p:nvSpPr>
          <p:cNvPr id="6" name="Freeform 6"/>
          <p:cNvSpPr/>
          <p:nvPr/>
        </p:nvSpPr>
        <p:spPr>
          <a:xfrm rot="-7115127">
            <a:off x="1016141" y="-3179323"/>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3992934" y="190500"/>
            <a:ext cx="7323792" cy="6858000"/>
          </a:xfrm>
          <a:custGeom>
            <a:avLst/>
            <a:gdLst/>
            <a:ahLst/>
            <a:cxnLst/>
            <a:rect l="l" t="t" r="r" b="b"/>
            <a:pathLst>
              <a:path w="7323792" h="8229600">
                <a:moveTo>
                  <a:pt x="0" y="0"/>
                </a:moveTo>
                <a:lnTo>
                  <a:pt x="7323792" y="0"/>
                </a:lnTo>
                <a:lnTo>
                  <a:pt x="7323792" y="8229600"/>
                </a:lnTo>
                <a:lnTo>
                  <a:pt x="0" y="8229600"/>
                </a:lnTo>
                <a:lnTo>
                  <a:pt x="0" y="0"/>
                </a:lnTo>
                <a:close/>
              </a:path>
            </a:pathLst>
          </a:custGeom>
          <a:blipFill>
            <a:blip r:embed="rId6">
              <a:alphaModFix amt="75000"/>
            </a:blip>
            <a:stretch>
              <a:fillRect/>
            </a:stretch>
          </a:blipFill>
        </p:spPr>
        <p:txBody>
          <a:bodyPr/>
          <a:lstStyle/>
          <a:p>
            <a:endParaRPr lang="fr-FR"/>
          </a:p>
        </p:txBody>
      </p:sp>
      <p:sp>
        <p:nvSpPr>
          <p:cNvPr id="8" name="TextBox 8"/>
          <p:cNvSpPr txBox="1"/>
          <p:nvPr/>
        </p:nvSpPr>
        <p:spPr>
          <a:xfrm>
            <a:off x="11751933" y="2197896"/>
            <a:ext cx="4099106" cy="364510"/>
          </a:xfrm>
          <a:prstGeom prst="rect">
            <a:avLst/>
          </a:prstGeom>
        </p:spPr>
        <p:txBody>
          <a:bodyPr lIns="0" tIns="0" rIns="0" bIns="0" rtlCol="0" anchor="t">
            <a:spAutoFit/>
          </a:bodyPr>
          <a:lstStyle/>
          <a:p>
            <a:pPr algn="r">
              <a:lnSpc>
                <a:spcPts val="2425"/>
              </a:lnSpc>
            </a:pPr>
            <a:r>
              <a:rPr lang="en-US" sz="2266" b="1">
                <a:solidFill>
                  <a:srgbClr val="FF7AE6"/>
                </a:solidFill>
                <a:latin typeface="Codec Pro Bold"/>
                <a:ea typeface="Codec Pro Bold"/>
                <a:cs typeface="Codec Pro Bold"/>
                <a:sym typeface="Codec Pro Bold"/>
              </a:rPr>
              <a:t>http://127.0.0.1:8000/services</a:t>
            </a:r>
          </a:p>
        </p:txBody>
      </p:sp>
      <p:sp>
        <p:nvSpPr>
          <p:cNvPr id="9" name="TextBox 9"/>
          <p:cNvSpPr txBox="1"/>
          <p:nvPr/>
        </p:nvSpPr>
        <p:spPr>
          <a:xfrm>
            <a:off x="610194" y="9631565"/>
            <a:ext cx="8533806" cy="426713"/>
          </a:xfrm>
          <a:prstGeom prst="rect">
            <a:avLst/>
          </a:prstGeom>
        </p:spPr>
        <p:txBody>
          <a:bodyPr lIns="0" tIns="0" rIns="0" bIns="0" rtlCol="0" anchor="t">
            <a:spAutoFit/>
          </a:bodyPr>
          <a:lstStyle/>
          <a:p>
            <a:pPr algn="just">
              <a:lnSpc>
                <a:spcPts val="1680"/>
              </a:lnSpc>
            </a:pPr>
            <a:r>
              <a:rPr lang="en-US" sz="1200">
                <a:gradFill>
                  <a:gsLst>
                    <a:gs pos="0">
                      <a:srgbClr val="89D957">
                        <a:alpha val="100000"/>
                      </a:srgbClr>
                    </a:gs>
                    <a:gs pos="100000">
                      <a:srgbClr val="C9E265">
                        <a:alpha val="100000"/>
                      </a:srgbClr>
                    </a:gs>
                  </a:gsLst>
                  <a:lin ang="0"/>
                </a:gradFill>
                <a:latin typeface="Codec Pro"/>
                <a:ea typeface="Codec Pro"/>
                <a:cs typeface="Codec Pro"/>
                <a:sym typeface="Codec Pro"/>
              </a:rPr>
              <a:t>Cette architecture met en valeur mes compétences, mon parcours et mes ambitions à travers une navigation claire, un contenu structuré et une présentation professionnelle adaptée aux attentes des recruteurs.</a:t>
            </a: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sp>
        <p:nvSpPr>
          <p:cNvPr id="3" name="Freeform 3"/>
          <p:cNvSpPr/>
          <p:nvPr/>
        </p:nvSpPr>
        <p:spPr>
          <a:xfrm rot="-4767432">
            <a:off x="4517937" y="-5103290"/>
            <a:ext cx="4986242" cy="9424168"/>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4" name="Group 4"/>
          <p:cNvGrpSpPr/>
          <p:nvPr/>
        </p:nvGrpSpPr>
        <p:grpSpPr>
          <a:xfrm>
            <a:off x="10617965" y="2718729"/>
            <a:ext cx="5303173" cy="2355004"/>
            <a:chOff x="0" y="0"/>
            <a:chExt cx="1396721" cy="620248"/>
          </a:xfrm>
        </p:grpSpPr>
        <p:sp>
          <p:nvSpPr>
            <p:cNvPr id="5" name="Freeform 5"/>
            <p:cNvSpPr/>
            <p:nvPr/>
          </p:nvSpPr>
          <p:spPr>
            <a:xfrm>
              <a:off x="0" y="0"/>
              <a:ext cx="1396720" cy="620248"/>
            </a:xfrm>
            <a:custGeom>
              <a:avLst/>
              <a:gdLst/>
              <a:ahLst/>
              <a:cxnLst/>
              <a:rect l="l" t="t" r="r" b="b"/>
              <a:pathLst>
                <a:path w="1396720" h="620248">
                  <a:moveTo>
                    <a:pt x="74453" y="0"/>
                  </a:moveTo>
                  <a:lnTo>
                    <a:pt x="1322267" y="0"/>
                  </a:lnTo>
                  <a:cubicBezTo>
                    <a:pt x="1342014" y="0"/>
                    <a:pt x="1360951" y="7844"/>
                    <a:pt x="1374914" y="21807"/>
                  </a:cubicBezTo>
                  <a:cubicBezTo>
                    <a:pt x="1388876" y="35769"/>
                    <a:pt x="1396720" y="54707"/>
                    <a:pt x="1396720" y="74453"/>
                  </a:cubicBezTo>
                  <a:lnTo>
                    <a:pt x="1396720" y="545795"/>
                  </a:lnTo>
                  <a:cubicBezTo>
                    <a:pt x="1396720" y="565541"/>
                    <a:pt x="1388876" y="584479"/>
                    <a:pt x="1374914" y="598441"/>
                  </a:cubicBezTo>
                  <a:cubicBezTo>
                    <a:pt x="1360951" y="612404"/>
                    <a:pt x="1342014" y="620248"/>
                    <a:pt x="1322267" y="620248"/>
                  </a:cubicBezTo>
                  <a:lnTo>
                    <a:pt x="74453" y="620248"/>
                  </a:lnTo>
                  <a:cubicBezTo>
                    <a:pt x="54707" y="620248"/>
                    <a:pt x="35769" y="612404"/>
                    <a:pt x="21807" y="598441"/>
                  </a:cubicBezTo>
                  <a:cubicBezTo>
                    <a:pt x="7844" y="584479"/>
                    <a:pt x="0" y="565541"/>
                    <a:pt x="0" y="545795"/>
                  </a:cubicBezTo>
                  <a:lnTo>
                    <a:pt x="0" y="74453"/>
                  </a:lnTo>
                  <a:cubicBezTo>
                    <a:pt x="0" y="54707"/>
                    <a:pt x="7844" y="35769"/>
                    <a:pt x="21807" y="21807"/>
                  </a:cubicBezTo>
                  <a:cubicBezTo>
                    <a:pt x="35769" y="7844"/>
                    <a:pt x="54707" y="0"/>
                    <a:pt x="74453"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6" name="TextBox 6"/>
            <p:cNvSpPr txBox="1"/>
            <p:nvPr/>
          </p:nvSpPr>
          <p:spPr>
            <a:xfrm>
              <a:off x="0" y="-95250"/>
              <a:ext cx="1396721" cy="715498"/>
            </a:xfrm>
            <a:prstGeom prst="rect">
              <a:avLst/>
            </a:prstGeom>
          </p:spPr>
          <p:txBody>
            <a:bodyPr lIns="50800" tIns="50800" rIns="50800" bIns="50800" rtlCol="0" anchor="ctr"/>
            <a:lstStyle/>
            <a:p>
              <a:pPr algn="ctr">
                <a:lnSpc>
                  <a:spcPts val="3422"/>
                </a:lnSpc>
              </a:pPr>
              <a:endParaRPr/>
            </a:p>
          </p:txBody>
        </p:sp>
      </p:grpSp>
      <p:grpSp>
        <p:nvGrpSpPr>
          <p:cNvPr id="7" name="Group 7"/>
          <p:cNvGrpSpPr/>
          <p:nvPr/>
        </p:nvGrpSpPr>
        <p:grpSpPr>
          <a:xfrm>
            <a:off x="10682209" y="6570607"/>
            <a:ext cx="5303173" cy="2355004"/>
            <a:chOff x="0" y="0"/>
            <a:chExt cx="1396721" cy="620248"/>
          </a:xfrm>
        </p:grpSpPr>
        <p:sp>
          <p:nvSpPr>
            <p:cNvPr id="8" name="Freeform 8"/>
            <p:cNvSpPr/>
            <p:nvPr/>
          </p:nvSpPr>
          <p:spPr>
            <a:xfrm>
              <a:off x="0" y="0"/>
              <a:ext cx="1396720" cy="620248"/>
            </a:xfrm>
            <a:custGeom>
              <a:avLst/>
              <a:gdLst/>
              <a:ahLst/>
              <a:cxnLst/>
              <a:rect l="l" t="t" r="r" b="b"/>
              <a:pathLst>
                <a:path w="1396720" h="620248">
                  <a:moveTo>
                    <a:pt x="74453" y="0"/>
                  </a:moveTo>
                  <a:lnTo>
                    <a:pt x="1322267" y="0"/>
                  </a:lnTo>
                  <a:cubicBezTo>
                    <a:pt x="1342014" y="0"/>
                    <a:pt x="1360951" y="7844"/>
                    <a:pt x="1374914" y="21807"/>
                  </a:cubicBezTo>
                  <a:cubicBezTo>
                    <a:pt x="1388876" y="35769"/>
                    <a:pt x="1396720" y="54707"/>
                    <a:pt x="1396720" y="74453"/>
                  </a:cubicBezTo>
                  <a:lnTo>
                    <a:pt x="1396720" y="545795"/>
                  </a:lnTo>
                  <a:cubicBezTo>
                    <a:pt x="1396720" y="565541"/>
                    <a:pt x="1388876" y="584479"/>
                    <a:pt x="1374914" y="598441"/>
                  </a:cubicBezTo>
                  <a:cubicBezTo>
                    <a:pt x="1360951" y="612404"/>
                    <a:pt x="1342014" y="620248"/>
                    <a:pt x="1322267" y="620248"/>
                  </a:cubicBezTo>
                  <a:lnTo>
                    <a:pt x="74453" y="620248"/>
                  </a:lnTo>
                  <a:cubicBezTo>
                    <a:pt x="54707" y="620248"/>
                    <a:pt x="35769" y="612404"/>
                    <a:pt x="21807" y="598441"/>
                  </a:cubicBezTo>
                  <a:cubicBezTo>
                    <a:pt x="7844" y="584479"/>
                    <a:pt x="0" y="565541"/>
                    <a:pt x="0" y="545795"/>
                  </a:cubicBezTo>
                  <a:lnTo>
                    <a:pt x="0" y="74453"/>
                  </a:lnTo>
                  <a:cubicBezTo>
                    <a:pt x="0" y="54707"/>
                    <a:pt x="7844" y="35769"/>
                    <a:pt x="21807" y="21807"/>
                  </a:cubicBezTo>
                  <a:cubicBezTo>
                    <a:pt x="35769" y="7844"/>
                    <a:pt x="54707" y="0"/>
                    <a:pt x="74453" y="0"/>
                  </a:cubicBezTo>
                  <a:close/>
                </a:path>
              </a:pathLst>
            </a:custGeom>
            <a:solidFill>
              <a:srgbClr val="000000">
                <a:alpha val="0"/>
              </a:srgbClr>
            </a:solidFill>
            <a:ln w="38100" cap="rnd">
              <a:gradFill>
                <a:gsLst>
                  <a:gs pos="0">
                    <a:srgbClr val="5170FF">
                      <a:alpha val="100000"/>
                    </a:srgbClr>
                  </a:gs>
                  <a:gs pos="100000">
                    <a:srgbClr val="FF66C4">
                      <a:alpha val="100000"/>
                    </a:srgbClr>
                  </a:gs>
                </a:gsLst>
                <a:lin ang="0"/>
              </a:gradFill>
              <a:prstDash val="solid"/>
              <a:round/>
            </a:ln>
          </p:spPr>
          <p:txBody>
            <a:bodyPr/>
            <a:lstStyle/>
            <a:p>
              <a:endParaRPr lang="fr-FR"/>
            </a:p>
          </p:txBody>
        </p:sp>
        <p:sp>
          <p:nvSpPr>
            <p:cNvPr id="9" name="TextBox 9"/>
            <p:cNvSpPr txBox="1"/>
            <p:nvPr/>
          </p:nvSpPr>
          <p:spPr>
            <a:xfrm>
              <a:off x="0" y="-95250"/>
              <a:ext cx="1396721" cy="715498"/>
            </a:xfrm>
            <a:prstGeom prst="rect">
              <a:avLst/>
            </a:prstGeom>
          </p:spPr>
          <p:txBody>
            <a:bodyPr lIns="50800" tIns="50800" rIns="50800" bIns="50800" rtlCol="0" anchor="ctr"/>
            <a:lstStyle/>
            <a:p>
              <a:pPr algn="ctr">
                <a:lnSpc>
                  <a:spcPts val="3422"/>
                </a:lnSpc>
              </a:pPr>
              <a:endParaRPr/>
            </a:p>
          </p:txBody>
        </p:sp>
      </p:grpSp>
      <p:grpSp>
        <p:nvGrpSpPr>
          <p:cNvPr id="10" name="Group 10"/>
          <p:cNvGrpSpPr/>
          <p:nvPr/>
        </p:nvGrpSpPr>
        <p:grpSpPr>
          <a:xfrm>
            <a:off x="-250516" y="2251449"/>
            <a:ext cx="10052215" cy="6098949"/>
            <a:chOff x="0" y="0"/>
            <a:chExt cx="1242066" cy="753595"/>
          </a:xfrm>
        </p:grpSpPr>
        <p:sp>
          <p:nvSpPr>
            <p:cNvPr id="11" name="Freeform 11"/>
            <p:cNvSpPr/>
            <p:nvPr/>
          </p:nvSpPr>
          <p:spPr>
            <a:xfrm>
              <a:off x="0" y="0"/>
              <a:ext cx="1242066" cy="753595"/>
            </a:xfrm>
            <a:custGeom>
              <a:avLst/>
              <a:gdLst/>
              <a:ahLst/>
              <a:cxnLst/>
              <a:rect l="l" t="t" r="r" b="b"/>
              <a:pathLst>
                <a:path w="1242066" h="753595">
                  <a:moveTo>
                    <a:pt x="45440" y="0"/>
                  </a:moveTo>
                  <a:lnTo>
                    <a:pt x="1196626" y="0"/>
                  </a:lnTo>
                  <a:cubicBezTo>
                    <a:pt x="1221722" y="0"/>
                    <a:pt x="1242066" y="20344"/>
                    <a:pt x="1242066" y="45440"/>
                  </a:cubicBezTo>
                  <a:lnTo>
                    <a:pt x="1242066" y="708155"/>
                  </a:lnTo>
                  <a:cubicBezTo>
                    <a:pt x="1242066" y="733251"/>
                    <a:pt x="1221722" y="753595"/>
                    <a:pt x="1196626" y="753595"/>
                  </a:cubicBezTo>
                  <a:lnTo>
                    <a:pt x="45440" y="753595"/>
                  </a:lnTo>
                  <a:cubicBezTo>
                    <a:pt x="20344" y="753595"/>
                    <a:pt x="0" y="733251"/>
                    <a:pt x="0" y="708155"/>
                  </a:cubicBezTo>
                  <a:lnTo>
                    <a:pt x="0" y="45440"/>
                  </a:lnTo>
                  <a:cubicBezTo>
                    <a:pt x="0" y="20344"/>
                    <a:pt x="20344" y="0"/>
                    <a:pt x="45440" y="0"/>
                  </a:cubicBezTo>
                  <a:close/>
                </a:path>
              </a:pathLst>
            </a:custGeom>
            <a:blipFill>
              <a:blip r:embed="rId5"/>
              <a:stretch>
                <a:fillRect t="-1196" b="-1196"/>
              </a:stretch>
            </a:blipFill>
          </p:spPr>
          <p:txBody>
            <a:bodyPr/>
            <a:lstStyle/>
            <a:p>
              <a:endParaRPr lang="fr-FR"/>
            </a:p>
          </p:txBody>
        </p:sp>
      </p:grpSp>
      <p:sp>
        <p:nvSpPr>
          <p:cNvPr id="13" name="TextBox 13"/>
          <p:cNvSpPr txBox="1"/>
          <p:nvPr/>
        </p:nvSpPr>
        <p:spPr>
          <a:xfrm>
            <a:off x="1922354" y="1358265"/>
            <a:ext cx="8434394" cy="1321662"/>
          </a:xfrm>
          <a:prstGeom prst="rect">
            <a:avLst/>
          </a:prstGeom>
        </p:spPr>
        <p:txBody>
          <a:bodyPr lIns="0" tIns="0" rIns="0" bIns="0" rtlCol="0" anchor="t">
            <a:spAutoFit/>
          </a:bodyPr>
          <a:lstStyle/>
          <a:p>
            <a:pPr algn="l">
              <a:lnSpc>
                <a:spcPts val="9156"/>
              </a:lnSpc>
            </a:pPr>
            <a:r>
              <a:rPr lang="en-US" sz="8557" b="1">
                <a:gradFill>
                  <a:gsLst>
                    <a:gs pos="0">
                      <a:srgbClr val="0CC0DF">
                        <a:alpha val="100000"/>
                      </a:srgbClr>
                    </a:gs>
                    <a:gs pos="100000">
                      <a:srgbClr val="FFDE59">
                        <a:alpha val="100000"/>
                      </a:srgbClr>
                    </a:gs>
                  </a:gsLst>
                  <a:lin ang="0"/>
                </a:gradFill>
                <a:latin typeface="Codec Pro Bold"/>
                <a:ea typeface="Codec Pro Bold"/>
                <a:cs typeface="Codec Pro Bold"/>
                <a:sym typeface="Codec Pro Bold"/>
              </a:rPr>
              <a:t>CONTACT</a:t>
            </a:r>
          </a:p>
        </p:txBody>
      </p:sp>
      <p:sp>
        <p:nvSpPr>
          <p:cNvPr id="14" name="TextBox 14"/>
          <p:cNvSpPr txBox="1"/>
          <p:nvPr/>
        </p:nvSpPr>
        <p:spPr>
          <a:xfrm>
            <a:off x="11420687" y="1358265"/>
            <a:ext cx="4019202" cy="1029953"/>
          </a:xfrm>
          <a:prstGeom prst="rect">
            <a:avLst/>
          </a:prstGeom>
        </p:spPr>
        <p:txBody>
          <a:bodyPr lIns="0" tIns="0" rIns="0" bIns="0" rtlCol="0" anchor="t">
            <a:spAutoFit/>
          </a:bodyPr>
          <a:lstStyle/>
          <a:p>
            <a:pPr marL="0" lvl="0" indent="0" algn="ctr">
              <a:lnSpc>
                <a:spcPts val="3813"/>
              </a:lnSpc>
              <a:spcBef>
                <a:spcPct val="0"/>
              </a:spcBef>
            </a:pPr>
            <a:r>
              <a:rPr lang="en-US" sz="3498" b="1" u="none" strike="noStrike">
                <a:solidFill>
                  <a:srgbClr val="FF7AE6"/>
                </a:solidFill>
                <a:latin typeface="Codec Pro Bold"/>
                <a:ea typeface="Codec Pro Bold"/>
                <a:cs typeface="Codec Pro Bold"/>
                <a:sym typeface="Codec Pro Bold"/>
              </a:rPr>
              <a:t>Coordonnées &amp; Réseaux</a:t>
            </a:r>
          </a:p>
        </p:txBody>
      </p:sp>
      <p:sp>
        <p:nvSpPr>
          <p:cNvPr id="15" name="TextBox 15"/>
          <p:cNvSpPr txBox="1"/>
          <p:nvPr/>
        </p:nvSpPr>
        <p:spPr>
          <a:xfrm>
            <a:off x="11014170" y="2836271"/>
            <a:ext cx="4767738" cy="2205644"/>
          </a:xfrm>
          <a:prstGeom prst="rect">
            <a:avLst/>
          </a:prstGeom>
        </p:spPr>
        <p:txBody>
          <a:bodyPr lIns="0" tIns="0" rIns="0" bIns="0" rtlCol="0" anchor="t">
            <a:spAutoFit/>
          </a:bodyPr>
          <a:lstStyle/>
          <a:p>
            <a:pPr algn="ctr">
              <a:lnSpc>
                <a:spcPts val="2854"/>
              </a:lnSpc>
            </a:pPr>
            <a:r>
              <a:rPr lang="en-US" sz="2038">
                <a:solidFill>
                  <a:srgbClr val="FFFFFF"/>
                </a:solidFill>
                <a:latin typeface="Codec Pro"/>
                <a:ea typeface="Codec Pro"/>
                <a:cs typeface="Codec Pro"/>
                <a:sym typeface="Codec Pro"/>
              </a:rPr>
              <a:t>• Téléphone FR, WhatsApp, Email perso &amp; étudiant, Telegram</a:t>
            </a:r>
          </a:p>
          <a:p>
            <a:pPr algn="ctr">
              <a:lnSpc>
                <a:spcPts val="2854"/>
              </a:lnSpc>
            </a:pPr>
            <a:r>
              <a:rPr lang="en-US" sz="2038">
                <a:solidFill>
                  <a:srgbClr val="FFFFFF"/>
                </a:solidFill>
                <a:latin typeface="Codec Pro"/>
                <a:ea typeface="Codec Pro"/>
                <a:cs typeface="Codec Pro"/>
                <a:sym typeface="Codec Pro"/>
              </a:rPr>
              <a:t>• Réseaux sociaux : Snapchat, Instagram, YouTube</a:t>
            </a:r>
          </a:p>
          <a:p>
            <a:pPr algn="ctr">
              <a:lnSpc>
                <a:spcPts val="2854"/>
              </a:lnSpc>
              <a:spcBef>
                <a:spcPct val="0"/>
              </a:spcBef>
            </a:pPr>
            <a:r>
              <a:rPr lang="en-US" sz="2038">
                <a:solidFill>
                  <a:srgbClr val="FFFFFF"/>
                </a:solidFill>
                <a:latin typeface="Codec Pro"/>
                <a:ea typeface="Codec Pro"/>
                <a:cs typeface="Codec Pro"/>
                <a:sym typeface="Codec Pro"/>
              </a:rPr>
              <a:t>• Présentation claire des moyens de contact directs</a:t>
            </a:r>
          </a:p>
        </p:txBody>
      </p:sp>
      <p:sp>
        <p:nvSpPr>
          <p:cNvPr id="19" name="TextBox 19"/>
          <p:cNvSpPr txBox="1"/>
          <p:nvPr/>
        </p:nvSpPr>
        <p:spPr>
          <a:xfrm>
            <a:off x="2515307" y="2504207"/>
            <a:ext cx="4967846" cy="341916"/>
          </a:xfrm>
          <a:prstGeom prst="rect">
            <a:avLst/>
          </a:prstGeom>
        </p:spPr>
        <p:txBody>
          <a:bodyPr lIns="0" tIns="0" rIns="0" bIns="0" rtlCol="0" anchor="t">
            <a:spAutoFit/>
          </a:bodyPr>
          <a:lstStyle/>
          <a:p>
            <a:pPr algn="l">
              <a:lnSpc>
                <a:spcPts val="2340"/>
              </a:lnSpc>
            </a:pPr>
            <a:r>
              <a:rPr lang="en-US" sz="2187" b="1">
                <a:solidFill>
                  <a:srgbClr val="FF7AE6"/>
                </a:solidFill>
                <a:latin typeface="Codec Pro Bold"/>
                <a:ea typeface="Codec Pro Bold"/>
                <a:cs typeface="Codec Pro Bold"/>
                <a:sym typeface="Codec Pro Bold"/>
              </a:rPr>
              <a:t>http://127.0.0.1:8000/contact</a:t>
            </a:r>
          </a:p>
        </p:txBody>
      </p:sp>
      <p:sp>
        <p:nvSpPr>
          <p:cNvPr id="20" name="TextBox 20"/>
          <p:cNvSpPr txBox="1"/>
          <p:nvPr/>
        </p:nvSpPr>
        <p:spPr>
          <a:xfrm>
            <a:off x="11420687" y="5442165"/>
            <a:ext cx="3682422" cy="1029953"/>
          </a:xfrm>
          <a:prstGeom prst="rect">
            <a:avLst/>
          </a:prstGeom>
        </p:spPr>
        <p:txBody>
          <a:bodyPr lIns="0" tIns="0" rIns="0" bIns="0" rtlCol="0" anchor="t">
            <a:spAutoFit/>
          </a:bodyPr>
          <a:lstStyle/>
          <a:p>
            <a:pPr marL="0" lvl="0" indent="0" algn="ctr">
              <a:lnSpc>
                <a:spcPts val="3813"/>
              </a:lnSpc>
              <a:spcBef>
                <a:spcPct val="0"/>
              </a:spcBef>
            </a:pPr>
            <a:r>
              <a:rPr lang="en-US" sz="3498" b="1">
                <a:solidFill>
                  <a:srgbClr val="FF7AE6"/>
                </a:solidFill>
                <a:latin typeface="Codec Pro Bold"/>
                <a:ea typeface="Codec Pro Bold"/>
                <a:cs typeface="Codec Pro Bold"/>
                <a:sym typeface="Codec Pro Bold"/>
              </a:rPr>
              <a:t>F</a:t>
            </a:r>
            <a:r>
              <a:rPr lang="en-US" sz="3498" b="1" u="none" strike="noStrike">
                <a:solidFill>
                  <a:srgbClr val="FF7AE6"/>
                </a:solidFill>
                <a:latin typeface="Codec Pro Bold"/>
                <a:ea typeface="Codec Pro Bold"/>
                <a:cs typeface="Codec Pro Bold"/>
                <a:sym typeface="Codec Pro Bold"/>
              </a:rPr>
              <a:t>ormulaire de contact</a:t>
            </a:r>
          </a:p>
        </p:txBody>
      </p:sp>
      <p:sp>
        <p:nvSpPr>
          <p:cNvPr id="21" name="TextBox 21"/>
          <p:cNvSpPr txBox="1"/>
          <p:nvPr/>
        </p:nvSpPr>
        <p:spPr>
          <a:xfrm>
            <a:off x="11014170" y="6783400"/>
            <a:ext cx="4767738" cy="1843694"/>
          </a:xfrm>
          <a:prstGeom prst="rect">
            <a:avLst/>
          </a:prstGeom>
        </p:spPr>
        <p:txBody>
          <a:bodyPr lIns="0" tIns="0" rIns="0" bIns="0" rtlCol="0" anchor="t">
            <a:spAutoFit/>
          </a:bodyPr>
          <a:lstStyle/>
          <a:p>
            <a:pPr algn="ctr">
              <a:lnSpc>
                <a:spcPts val="2854"/>
              </a:lnSpc>
            </a:pPr>
            <a:r>
              <a:rPr lang="en-US" sz="2038">
                <a:solidFill>
                  <a:srgbClr val="FFFFFF"/>
                </a:solidFill>
                <a:latin typeface="Codec Pro"/>
                <a:ea typeface="Codec Pro"/>
                <a:cs typeface="Codec Pro"/>
                <a:sym typeface="Codec Pro"/>
              </a:rPr>
              <a:t>• Champs : nom, email, sujet, message</a:t>
            </a:r>
          </a:p>
          <a:p>
            <a:pPr algn="ctr">
              <a:lnSpc>
                <a:spcPts val="2854"/>
              </a:lnSpc>
            </a:pPr>
            <a:r>
              <a:rPr lang="en-US" sz="2038">
                <a:solidFill>
                  <a:srgbClr val="FFFFFF"/>
                </a:solidFill>
                <a:latin typeface="Codec Pro"/>
                <a:ea typeface="Codec Pro"/>
                <a:cs typeface="Codec Pro"/>
                <a:sym typeface="Codec Pro"/>
              </a:rPr>
              <a:t>• Bouton “Envoyer” + message d’accueil : réponse rapide assurée</a:t>
            </a:r>
          </a:p>
          <a:p>
            <a:pPr algn="ctr">
              <a:lnSpc>
                <a:spcPts val="2854"/>
              </a:lnSpc>
              <a:spcBef>
                <a:spcPct val="0"/>
              </a:spcBef>
            </a:pPr>
            <a:r>
              <a:rPr lang="en-US" sz="2038">
                <a:solidFill>
                  <a:srgbClr val="FFFFFF"/>
                </a:solidFill>
                <a:latin typeface="Codec Pro"/>
                <a:ea typeface="Codec Pro"/>
                <a:cs typeface="Codec Pro"/>
                <a:sym typeface="Codec Pro"/>
              </a:rPr>
              <a:t>• Bouton “Retour à l’accueil” pour faciliter la navigation</a:t>
            </a:r>
          </a:p>
        </p:txBody>
      </p:sp>
      <p:grpSp>
        <p:nvGrpSpPr>
          <p:cNvPr id="22" name="Group 22"/>
          <p:cNvGrpSpPr/>
          <p:nvPr/>
        </p:nvGrpSpPr>
        <p:grpSpPr>
          <a:xfrm>
            <a:off x="431693" y="5470740"/>
            <a:ext cx="8733395" cy="5298785"/>
            <a:chOff x="0" y="0"/>
            <a:chExt cx="1242066" cy="753595"/>
          </a:xfrm>
        </p:grpSpPr>
        <p:sp>
          <p:nvSpPr>
            <p:cNvPr id="23" name="Freeform 23"/>
            <p:cNvSpPr/>
            <p:nvPr/>
          </p:nvSpPr>
          <p:spPr>
            <a:xfrm flipV="1">
              <a:off x="0" y="0"/>
              <a:ext cx="1242066" cy="753595"/>
            </a:xfrm>
            <a:custGeom>
              <a:avLst/>
              <a:gdLst/>
              <a:ahLst/>
              <a:cxnLst/>
              <a:rect l="l" t="t" r="r" b="b"/>
              <a:pathLst>
                <a:path w="1242066" h="753595">
                  <a:moveTo>
                    <a:pt x="52302" y="753595"/>
                  </a:moveTo>
                  <a:lnTo>
                    <a:pt x="1189764" y="753595"/>
                  </a:lnTo>
                  <a:cubicBezTo>
                    <a:pt x="1218650" y="753595"/>
                    <a:pt x="1242066" y="730179"/>
                    <a:pt x="1242066" y="701293"/>
                  </a:cubicBezTo>
                  <a:lnTo>
                    <a:pt x="1242066" y="52302"/>
                  </a:lnTo>
                  <a:cubicBezTo>
                    <a:pt x="1242066" y="38431"/>
                    <a:pt x="1236556" y="25127"/>
                    <a:pt x="1226747" y="15319"/>
                  </a:cubicBezTo>
                  <a:cubicBezTo>
                    <a:pt x="1216939" y="5510"/>
                    <a:pt x="1203636" y="0"/>
                    <a:pt x="1189764" y="0"/>
                  </a:cubicBezTo>
                  <a:lnTo>
                    <a:pt x="52302" y="0"/>
                  </a:lnTo>
                  <a:cubicBezTo>
                    <a:pt x="38431" y="0"/>
                    <a:pt x="25127" y="5510"/>
                    <a:pt x="15319" y="15319"/>
                  </a:cubicBezTo>
                  <a:cubicBezTo>
                    <a:pt x="5510" y="25127"/>
                    <a:pt x="0" y="38431"/>
                    <a:pt x="0" y="52302"/>
                  </a:cubicBezTo>
                  <a:lnTo>
                    <a:pt x="0" y="701293"/>
                  </a:lnTo>
                  <a:cubicBezTo>
                    <a:pt x="0" y="715164"/>
                    <a:pt x="5510" y="728468"/>
                    <a:pt x="15319" y="738276"/>
                  </a:cubicBezTo>
                  <a:cubicBezTo>
                    <a:pt x="25127" y="748085"/>
                    <a:pt x="38431" y="753595"/>
                    <a:pt x="52302" y="753595"/>
                  </a:cubicBezTo>
                  <a:close/>
                </a:path>
              </a:pathLst>
            </a:custGeom>
            <a:blipFill>
              <a:blip r:embed="rId5">
                <a:alphaModFix amt="20999"/>
              </a:blip>
              <a:stretch>
                <a:fillRect t="-1196" b="-1196"/>
              </a:stretch>
            </a:blipFill>
            <a:ln cap="rnd">
              <a:noFill/>
              <a:prstDash val="solid"/>
              <a:round/>
            </a:ln>
          </p:spPr>
          <p:txBody>
            <a:bodyPr/>
            <a:lstStyle/>
            <a:p>
              <a:endParaRPr lang="fr-F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12065138" y="2975205"/>
            <a:ext cx="6994017" cy="699401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fr-FR"/>
            </a:p>
          </p:txBody>
        </p:sp>
      </p:grpSp>
      <p:sp>
        <p:nvSpPr>
          <p:cNvPr id="5" name="TextBox 5"/>
          <p:cNvSpPr txBox="1"/>
          <p:nvPr/>
        </p:nvSpPr>
        <p:spPr>
          <a:xfrm>
            <a:off x="1921038" y="1048015"/>
            <a:ext cx="10530961" cy="1927189"/>
          </a:xfrm>
          <a:prstGeom prst="rect">
            <a:avLst/>
          </a:prstGeom>
        </p:spPr>
        <p:txBody>
          <a:bodyPr lIns="0" tIns="0" rIns="0" bIns="0" rtlCol="0" anchor="t">
            <a:spAutoFit/>
          </a:bodyPr>
          <a:lstStyle/>
          <a:p>
            <a:pPr algn="just">
              <a:lnSpc>
                <a:spcPts val="14526"/>
              </a:lnSpc>
              <a:spcBef>
                <a:spcPct val="0"/>
              </a:spcBef>
            </a:pPr>
            <a:r>
              <a:rPr lang="en-US" sz="10376" b="1">
                <a:gradFill>
                  <a:gsLst>
                    <a:gs pos="0">
                      <a:srgbClr val="7B2D9F">
                        <a:alpha val="100000"/>
                      </a:srgbClr>
                    </a:gs>
                    <a:gs pos="100000">
                      <a:srgbClr val="FDD82E">
                        <a:alpha val="100000"/>
                      </a:srgbClr>
                    </a:gs>
                  </a:gsLst>
                  <a:lin ang="5400000"/>
                </a:gradFill>
                <a:latin typeface="Codec Pro Bold"/>
                <a:ea typeface="Codec Pro Bold"/>
                <a:cs typeface="Codec Pro Bold"/>
                <a:sym typeface="Codec Pro Bold"/>
              </a:rPr>
              <a:t>CONCLUSION</a:t>
            </a:r>
          </a:p>
        </p:txBody>
      </p:sp>
      <p:sp>
        <p:nvSpPr>
          <p:cNvPr id="7" name="TextBox 7"/>
          <p:cNvSpPr txBox="1"/>
          <p:nvPr/>
        </p:nvSpPr>
        <p:spPr>
          <a:xfrm>
            <a:off x="221207" y="3279338"/>
            <a:ext cx="12230793" cy="3747374"/>
          </a:xfrm>
          <a:prstGeom prst="rect">
            <a:avLst/>
          </a:prstGeom>
        </p:spPr>
        <p:txBody>
          <a:bodyPr lIns="0" tIns="0" rIns="0" bIns="0" rtlCol="0" anchor="t">
            <a:spAutoFit/>
          </a:bodyPr>
          <a:lstStyle/>
          <a:p>
            <a:pPr algn="l">
              <a:lnSpc>
                <a:spcPts val="4156"/>
              </a:lnSpc>
            </a:pP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L’architecture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de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mon</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site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reflète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une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organisation</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rigoureuse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une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navigation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fluide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et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une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présentation</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soignée de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mes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compétences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de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mon</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parcours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et de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mes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ambitions.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Chaque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page a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été</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pensée pour informer,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convaincre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et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faciliter</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l’accès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aux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informations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clés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dans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une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logique</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à la </a:t>
            </a:r>
            <a:r>
              <a:rPr lang="en-US" sz="4115" b="1" dirty="0" err="1">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fois</a:t>
            </a:r>
            <a:r>
              <a:rPr lang="en-US" sz="4115" b="1" dirty="0">
                <a:gradFill>
                  <a:gsLst>
                    <a:gs pos="0">
                      <a:srgbClr val="000000">
                        <a:alpha val="100000"/>
                      </a:srgbClr>
                    </a:gs>
                    <a:gs pos="100000">
                      <a:srgbClr val="C89116">
                        <a:alpha val="100000"/>
                      </a:srgbClr>
                    </a:gs>
                  </a:gsLst>
                  <a:lin ang="0"/>
                </a:gradFill>
                <a:latin typeface="Codec Pro Bold"/>
                <a:ea typeface="Codec Pro Bold"/>
                <a:cs typeface="Codec Pro Bold"/>
                <a:sym typeface="Codec Pro Bold"/>
              </a:rPr>
              <a:t> technique et humaine.</a:t>
            </a:r>
          </a:p>
        </p:txBody>
      </p:sp>
      <p:sp>
        <p:nvSpPr>
          <p:cNvPr id="9" name="Freeform 9"/>
          <p:cNvSpPr/>
          <p:nvPr/>
        </p:nvSpPr>
        <p:spPr>
          <a:xfrm rot="-4799252">
            <a:off x="11914631" y="-1292769"/>
            <a:ext cx="4988233" cy="7491933"/>
          </a:xfrm>
          <a:custGeom>
            <a:avLst/>
            <a:gdLst/>
            <a:ahLst/>
            <a:cxnLst/>
            <a:rect l="l" t="t" r="r" b="b"/>
            <a:pathLst>
              <a:path w="4986242" h="9424168">
                <a:moveTo>
                  <a:pt x="0" y="0"/>
                </a:moveTo>
                <a:lnTo>
                  <a:pt x="4986242" y="0"/>
                </a:lnTo>
                <a:lnTo>
                  <a:pt x="4986242" y="9424168"/>
                </a:lnTo>
                <a:lnTo>
                  <a:pt x="0" y="9424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Tree>
  </p:cSld>
  <p:clrMapOvr>
    <a:masterClrMapping/>
  </p:clrMapOvr>
  <p:transition>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519</Words>
  <Application>Microsoft Office PowerPoint</Application>
  <PresentationFormat>Personnalisé</PresentationFormat>
  <Paragraphs>64</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Codec Pro Bold</vt:lpstr>
      <vt:lpstr>Calibri</vt:lpstr>
      <vt:lpstr>Codec Pro</vt:lpstr>
      <vt:lpstr>Codec Pro Ultra-Bold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cp:lastModifiedBy>KHADIM DIAGNE</cp:lastModifiedBy>
  <cp:revision>1</cp:revision>
  <dcterms:created xsi:type="dcterms:W3CDTF">2006-08-16T00:00:00Z</dcterms:created>
  <dcterms:modified xsi:type="dcterms:W3CDTF">2025-11-22T22:15:57Z</dcterms:modified>
  <dc:identifier>DAG5cog-kaA</dc:identifier>
</cp:coreProperties>
</file>